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66" r:id="rId1"/>
    <p:sldMasterId id="2147484284" r:id="rId2"/>
  </p:sldMasterIdLst>
  <p:notesMasterIdLst>
    <p:notesMasterId r:id="rId32"/>
  </p:notesMasterIdLst>
  <p:handoutMasterIdLst>
    <p:handoutMasterId r:id="rId33"/>
  </p:handoutMasterIdLst>
  <p:sldIdLst>
    <p:sldId id="952" r:id="rId3"/>
    <p:sldId id="920" r:id="rId4"/>
    <p:sldId id="896" r:id="rId5"/>
    <p:sldId id="906" r:id="rId6"/>
    <p:sldId id="953" r:id="rId7"/>
    <p:sldId id="941" r:id="rId8"/>
    <p:sldId id="924" r:id="rId9"/>
    <p:sldId id="901" r:id="rId10"/>
    <p:sldId id="919" r:id="rId11"/>
    <p:sldId id="926" r:id="rId12"/>
    <p:sldId id="927" r:id="rId13"/>
    <p:sldId id="928" r:id="rId14"/>
    <p:sldId id="943" r:id="rId15"/>
    <p:sldId id="944" r:id="rId16"/>
    <p:sldId id="945" r:id="rId17"/>
    <p:sldId id="947" r:id="rId18"/>
    <p:sldId id="946" r:id="rId19"/>
    <p:sldId id="934" r:id="rId20"/>
    <p:sldId id="908" r:id="rId21"/>
    <p:sldId id="878" r:id="rId22"/>
    <p:sldId id="951" r:id="rId23"/>
    <p:sldId id="909" r:id="rId24"/>
    <p:sldId id="886" r:id="rId25"/>
    <p:sldId id="889" r:id="rId26"/>
    <p:sldId id="891" r:id="rId27"/>
    <p:sldId id="892" r:id="rId28"/>
    <p:sldId id="954" r:id="rId29"/>
    <p:sldId id="873" r:id="rId30"/>
    <p:sldId id="893"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A"/>
    <a:srgbClr val="CE3C18"/>
    <a:srgbClr val="FF0000"/>
    <a:srgbClr val="99CC00"/>
    <a:srgbClr val="DB5316"/>
    <a:srgbClr val="CE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4" autoAdjust="0"/>
    <p:restoredTop sz="78097" autoAdjust="0"/>
  </p:normalViewPr>
  <p:slideViewPr>
    <p:cSldViewPr>
      <p:cViewPr varScale="1">
        <p:scale>
          <a:sx n="56" d="100"/>
          <a:sy n="56" d="100"/>
        </p:scale>
        <p:origin x="1566" y="78"/>
      </p:cViewPr>
      <p:guideLst>
        <p:guide orient="horz" pos="2160"/>
        <p:guide pos="2880"/>
      </p:guideLst>
    </p:cSldViewPr>
  </p:slideViewPr>
  <p:outlineViewPr>
    <p:cViewPr>
      <p:scale>
        <a:sx n="33" d="100"/>
        <a:sy n="33" d="100"/>
      </p:scale>
      <p:origin x="84792" y="10736"/>
    </p:cViewPr>
  </p:outlineViewPr>
  <p:notesTextViewPr>
    <p:cViewPr>
      <p:scale>
        <a:sx n="100" d="100"/>
        <a:sy n="100" d="100"/>
      </p:scale>
      <p:origin x="0" y="0"/>
    </p:cViewPr>
  </p:notesTextViewPr>
  <p:sorterViewPr>
    <p:cViewPr varScale="1">
      <p:scale>
        <a:sx n="1" d="1"/>
        <a:sy n="1" d="1"/>
      </p:scale>
      <p:origin x="0" y="-7968"/>
    </p:cViewPr>
  </p:sorterViewPr>
  <p:notesViewPr>
    <p:cSldViewPr>
      <p:cViewPr varScale="1">
        <p:scale>
          <a:sx n="53" d="100"/>
          <a:sy n="53" d="100"/>
        </p:scale>
        <p:origin x="-2874" y="-84"/>
      </p:cViewPr>
      <p:guideLst>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4"/>
          <c:order val="0"/>
          <c:tx>
            <c:strRef>
              <c:f>Sheet1!$F$1</c:f>
              <c:strCache>
                <c:ptCount val="1"/>
                <c:pt idx="0">
                  <c:v>2014</c:v>
                </c:pt>
              </c:strCache>
            </c:strRef>
          </c:tx>
          <c:spPr>
            <a:solidFill>
              <a:srgbClr val="4000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c:v>
                </c:pt>
                <c:pt idx="1">
                  <c:v>Black/Af.Am.</c:v>
                </c:pt>
                <c:pt idx="2">
                  <c:v>Asian</c:v>
                </c:pt>
                <c:pt idx="3">
                  <c:v>Hispanic</c:v>
                </c:pt>
              </c:strCache>
            </c:strRef>
          </c:cat>
          <c:val>
            <c:numRef>
              <c:f>Sheet1!$F$2:$F$5</c:f>
              <c:numCache>
                <c:formatCode>0%</c:formatCode>
                <c:ptCount val="4"/>
                <c:pt idx="0">
                  <c:v>0.87</c:v>
                </c:pt>
                <c:pt idx="1">
                  <c:v>0.05</c:v>
                </c:pt>
                <c:pt idx="2" formatCode="0.00%">
                  <c:v>2.8000000000000001E-2</c:v>
                </c:pt>
                <c:pt idx="3">
                  <c:v>0.06</c:v>
                </c:pt>
              </c:numCache>
            </c:numRef>
          </c:val>
          <c:extLst>
            <c:ext xmlns:c16="http://schemas.microsoft.com/office/drawing/2014/chart" uri="{C3380CC4-5D6E-409C-BE32-E72D297353CC}">
              <c16:uniqueId val="{00000000-D9BE-4383-9562-0E61A6126C12}"/>
            </c:ext>
          </c:extLst>
        </c:ser>
        <c:dLbls>
          <c:showLegendKey val="0"/>
          <c:showVal val="1"/>
          <c:showCatName val="0"/>
          <c:showSerName val="0"/>
          <c:showPercent val="0"/>
          <c:showBubbleSize val="0"/>
        </c:dLbls>
        <c:gapWidth val="75"/>
        <c:axId val="222018944"/>
        <c:axId val="222020512"/>
      </c:barChart>
      <c:catAx>
        <c:axId val="222018944"/>
        <c:scaling>
          <c:orientation val="minMax"/>
        </c:scaling>
        <c:delete val="0"/>
        <c:axPos val="b"/>
        <c:numFmt formatCode="General" sourceLinked="0"/>
        <c:majorTickMark val="none"/>
        <c:minorTickMark val="none"/>
        <c:tickLblPos val="nextTo"/>
        <c:crossAx val="222020512"/>
        <c:crosses val="autoZero"/>
        <c:auto val="1"/>
        <c:lblAlgn val="ctr"/>
        <c:lblOffset val="100"/>
        <c:noMultiLvlLbl val="0"/>
      </c:catAx>
      <c:valAx>
        <c:axId val="222020512"/>
        <c:scaling>
          <c:orientation val="minMax"/>
        </c:scaling>
        <c:delete val="0"/>
        <c:axPos val="l"/>
        <c:numFmt formatCode="0%" sourceLinked="1"/>
        <c:majorTickMark val="none"/>
        <c:minorTickMark val="none"/>
        <c:tickLblPos val="nextTo"/>
        <c:crossAx val="22201894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4"/>
          <c:order val="0"/>
          <c:tx>
            <c:strRef>
              <c:f>Sheet1!$B$1</c:f>
              <c:strCache>
                <c:ptCount val="1"/>
                <c:pt idx="0">
                  <c:v>Total</c:v>
                </c:pt>
              </c:strCache>
            </c:strRef>
          </c:tx>
          <c:spPr>
            <a:solidFill>
              <a:srgbClr val="4000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White</c:v>
                </c:pt>
                <c:pt idx="1">
                  <c:v>Black/Af.Am.</c:v>
                </c:pt>
                <c:pt idx="2">
                  <c:v>Asian</c:v>
                </c:pt>
                <c:pt idx="3">
                  <c:v>Hispanic</c:v>
                </c:pt>
              </c:strCache>
            </c:strRef>
          </c:cat>
          <c:val>
            <c:numRef>
              <c:f>Sheet1!$B$2:$B$6</c:f>
              <c:numCache>
                <c:formatCode>0%</c:formatCode>
                <c:ptCount val="5"/>
                <c:pt idx="0">
                  <c:v>0.77500000000000002</c:v>
                </c:pt>
                <c:pt idx="1">
                  <c:v>0.13200000000000001</c:v>
                </c:pt>
                <c:pt idx="2" formatCode="0.00%">
                  <c:v>5.3999999999999999E-2</c:v>
                </c:pt>
                <c:pt idx="3">
                  <c:v>0.17399999999999999</c:v>
                </c:pt>
              </c:numCache>
            </c:numRef>
          </c:val>
          <c:extLst>
            <c:ext xmlns:c16="http://schemas.microsoft.com/office/drawing/2014/chart" uri="{C3380CC4-5D6E-409C-BE32-E72D297353CC}">
              <c16:uniqueId val="{00000000-A6AB-45B3-99D7-0E34F3F65D4C}"/>
            </c:ext>
          </c:extLst>
        </c:ser>
        <c:ser>
          <c:idx val="0"/>
          <c:order val="1"/>
          <c:tx>
            <c:strRef>
              <c:f>Sheet1!$C$1</c:f>
              <c:strCache>
                <c:ptCount val="1"/>
                <c:pt idx="0">
                  <c:v>Under 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White</c:v>
                </c:pt>
                <c:pt idx="1">
                  <c:v>Black/Af.Am.</c:v>
                </c:pt>
                <c:pt idx="2">
                  <c:v>Asian</c:v>
                </c:pt>
                <c:pt idx="3">
                  <c:v>Hispanic</c:v>
                </c:pt>
              </c:strCache>
            </c:strRef>
          </c:cat>
          <c:val>
            <c:numRef>
              <c:f>Sheet1!$C$2:$C$6</c:f>
              <c:numCache>
                <c:formatCode>0%</c:formatCode>
                <c:ptCount val="5"/>
                <c:pt idx="0">
                  <c:v>0.76</c:v>
                </c:pt>
                <c:pt idx="1">
                  <c:v>0.14000000000000001</c:v>
                </c:pt>
                <c:pt idx="2" formatCode="0.00%">
                  <c:v>4.7E-2</c:v>
                </c:pt>
                <c:pt idx="3" formatCode="0.00%">
                  <c:v>0.24399999999999999</c:v>
                </c:pt>
              </c:numCache>
            </c:numRef>
          </c:val>
          <c:extLst>
            <c:ext xmlns:c16="http://schemas.microsoft.com/office/drawing/2014/chart" uri="{C3380CC4-5D6E-409C-BE32-E72D297353CC}">
              <c16:uniqueId val="{00000001-A6AB-45B3-99D7-0E34F3F65D4C}"/>
            </c:ext>
          </c:extLst>
        </c:ser>
        <c:dLbls>
          <c:showLegendKey val="0"/>
          <c:showVal val="1"/>
          <c:showCatName val="0"/>
          <c:showSerName val="0"/>
          <c:showPercent val="0"/>
          <c:showBubbleSize val="0"/>
        </c:dLbls>
        <c:gapWidth val="75"/>
        <c:axId val="222016984"/>
        <c:axId val="222020904"/>
      </c:barChart>
      <c:catAx>
        <c:axId val="222016984"/>
        <c:scaling>
          <c:orientation val="minMax"/>
        </c:scaling>
        <c:delete val="0"/>
        <c:axPos val="b"/>
        <c:numFmt formatCode="General" sourceLinked="0"/>
        <c:majorTickMark val="none"/>
        <c:minorTickMark val="none"/>
        <c:tickLblPos val="nextTo"/>
        <c:crossAx val="222020904"/>
        <c:crosses val="autoZero"/>
        <c:auto val="1"/>
        <c:lblAlgn val="ctr"/>
        <c:lblOffset val="100"/>
        <c:noMultiLvlLbl val="0"/>
      </c:catAx>
      <c:valAx>
        <c:axId val="222020904"/>
        <c:scaling>
          <c:orientation val="minMax"/>
          <c:max val="1"/>
        </c:scaling>
        <c:delete val="0"/>
        <c:axPos val="l"/>
        <c:numFmt formatCode="0%" sourceLinked="1"/>
        <c:majorTickMark val="none"/>
        <c:minorTickMark val="none"/>
        <c:tickLblPos val="nextTo"/>
        <c:crossAx val="22201698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9696969696969699E-2"/>
          <c:y val="3.7356321839080497E-2"/>
          <c:w val="0.96212121212121204"/>
          <c:h val="0.65327586206896504"/>
        </c:manualLayout>
      </c:layout>
      <c:barChart>
        <c:barDir val="col"/>
        <c:grouping val="clustered"/>
        <c:varyColors val="0"/>
        <c:ser>
          <c:idx val="0"/>
          <c:order val="0"/>
          <c:tx>
            <c:strRef>
              <c:f>Sheet1!$B$1</c:f>
              <c:strCache>
                <c:ptCount val="1"/>
                <c:pt idx="0">
                  <c:v>Series 1</c:v>
                </c:pt>
              </c:strCache>
            </c:strRef>
          </c:tx>
          <c:invertIfNegative val="0"/>
          <c:dLbls>
            <c:dLbl>
              <c:idx val="0"/>
              <c:tx>
                <c:rich>
                  <a:bodyPr/>
                  <a:lstStyle/>
                  <a:p>
                    <a:r>
                      <a:rPr lang="en-US" dirty="0"/>
                      <a:t>86%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45-4774-A969-C29A22E42F23}"/>
                </c:ext>
              </c:extLst>
            </c:dLbl>
            <c:dLbl>
              <c:idx val="1"/>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45-4774-A969-C29A22E42F23}"/>
                </c:ext>
              </c:extLst>
            </c:dLbl>
            <c:dLbl>
              <c:idx val="2"/>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45-4774-A969-C29A22E42F23}"/>
                </c:ext>
              </c:extLst>
            </c:dLbl>
            <c:dLbl>
              <c:idx val="3"/>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45-4774-A969-C29A22E42F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English Only</c:v>
                </c:pt>
                <c:pt idx="1">
                  <c:v>Spanish</c:v>
                </c:pt>
                <c:pt idx="2">
                  <c:v>American Sign Language</c:v>
                </c:pt>
                <c:pt idx="3">
                  <c:v>Other Languages (includes 27 different languages)</c:v>
                </c:pt>
              </c:strCache>
            </c:strRef>
          </c:cat>
          <c:val>
            <c:numRef>
              <c:f>Sheet1!$B$2:$B$5</c:f>
              <c:numCache>
                <c:formatCode>General</c:formatCode>
                <c:ptCount val="4"/>
                <c:pt idx="0">
                  <c:v>86</c:v>
                </c:pt>
                <c:pt idx="1">
                  <c:v>7</c:v>
                </c:pt>
                <c:pt idx="2">
                  <c:v>1.3</c:v>
                </c:pt>
                <c:pt idx="3">
                  <c:v>5.3</c:v>
                </c:pt>
              </c:numCache>
            </c:numRef>
          </c:val>
          <c:extLst>
            <c:ext xmlns:c16="http://schemas.microsoft.com/office/drawing/2014/chart" uri="{C3380CC4-5D6E-409C-BE32-E72D297353CC}">
              <c16:uniqueId val="{00000004-4045-4774-A969-C29A22E42F23}"/>
            </c:ext>
          </c:extLst>
        </c:ser>
        <c:dLbls>
          <c:showLegendKey val="0"/>
          <c:showVal val="1"/>
          <c:showCatName val="0"/>
          <c:showSerName val="0"/>
          <c:showPercent val="0"/>
          <c:showBubbleSize val="0"/>
        </c:dLbls>
        <c:gapWidth val="150"/>
        <c:overlap val="-25"/>
        <c:axId val="222017376"/>
        <c:axId val="222017768"/>
      </c:barChart>
      <c:catAx>
        <c:axId val="222017376"/>
        <c:scaling>
          <c:orientation val="minMax"/>
        </c:scaling>
        <c:delete val="0"/>
        <c:axPos val="b"/>
        <c:numFmt formatCode="General" sourceLinked="0"/>
        <c:majorTickMark val="none"/>
        <c:minorTickMark val="none"/>
        <c:tickLblPos val="nextTo"/>
        <c:crossAx val="222017768"/>
        <c:crosses val="autoZero"/>
        <c:auto val="1"/>
        <c:lblAlgn val="ctr"/>
        <c:lblOffset val="100"/>
        <c:noMultiLvlLbl val="0"/>
      </c:catAx>
      <c:valAx>
        <c:axId val="222017768"/>
        <c:scaling>
          <c:orientation val="minMax"/>
        </c:scaling>
        <c:delete val="0"/>
        <c:axPos val="l"/>
        <c:numFmt formatCode="General" sourceLinked="1"/>
        <c:majorTickMark val="out"/>
        <c:minorTickMark val="none"/>
        <c:tickLblPos val="nextTo"/>
        <c:crossAx val="222017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shade val="30000"/>
                    <a:satMod val="115000"/>
                  </a:schemeClr>
                </a:gs>
                <a:gs pos="82000">
                  <a:schemeClr val="accent1">
                    <a:shade val="67500"/>
                    <a:satMod val="115000"/>
                  </a:schemeClr>
                </a:gs>
                <a:gs pos="100000">
                  <a:schemeClr val="accent1">
                    <a:shade val="100000"/>
                    <a:satMod val="115000"/>
                  </a:schemeClr>
                </a:gs>
              </a:gsLst>
              <a:lin ang="2700000" scaled="1"/>
              <a:tileRect/>
            </a:gradFill>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Spanish</c:v>
                </c:pt>
                <c:pt idx="1">
                  <c:v>Chinese</c:v>
                </c:pt>
                <c:pt idx="2">
                  <c:v>French</c:v>
                </c:pt>
                <c:pt idx="3">
                  <c:v>German</c:v>
                </c:pt>
                <c:pt idx="4">
                  <c:v>Tagalog</c:v>
                </c:pt>
              </c:strCache>
            </c:strRef>
          </c:cat>
          <c:val>
            <c:numRef>
              <c:f>Sheet1!$B$2:$B$6</c:f>
              <c:numCache>
                <c:formatCode>0.00%</c:formatCode>
                <c:ptCount val="5"/>
                <c:pt idx="0" formatCode="0%">
                  <c:v>0.62</c:v>
                </c:pt>
                <c:pt idx="1">
                  <c:v>4.8000000000000001E-2</c:v>
                </c:pt>
                <c:pt idx="2">
                  <c:v>2.1000000000000001E-2</c:v>
                </c:pt>
                <c:pt idx="3">
                  <c:v>1.7999999999999999E-2</c:v>
                </c:pt>
                <c:pt idx="4">
                  <c:v>2.5999999999999999E-2</c:v>
                </c:pt>
              </c:numCache>
            </c:numRef>
          </c:val>
          <c:extLst>
            <c:ext xmlns:c16="http://schemas.microsoft.com/office/drawing/2014/chart" uri="{C3380CC4-5D6E-409C-BE32-E72D297353CC}">
              <c16:uniqueId val="{00000000-E076-4A29-8FE6-8C28DF5C2B1C}"/>
            </c:ext>
          </c:extLst>
        </c:ser>
        <c:dLbls>
          <c:showLegendKey val="0"/>
          <c:showVal val="1"/>
          <c:showCatName val="0"/>
          <c:showSerName val="0"/>
          <c:showPercent val="0"/>
          <c:showBubbleSize val="0"/>
        </c:dLbls>
        <c:gapWidth val="75"/>
        <c:axId val="222019336"/>
        <c:axId val="222019728"/>
      </c:barChart>
      <c:catAx>
        <c:axId val="222019336"/>
        <c:scaling>
          <c:orientation val="minMax"/>
        </c:scaling>
        <c:delete val="0"/>
        <c:axPos val="b"/>
        <c:numFmt formatCode="General" sourceLinked="0"/>
        <c:majorTickMark val="none"/>
        <c:minorTickMark val="none"/>
        <c:tickLblPos val="nextTo"/>
        <c:txPr>
          <a:bodyPr/>
          <a:lstStyle/>
          <a:p>
            <a:pPr>
              <a:defRPr sz="2000"/>
            </a:pPr>
            <a:endParaRPr lang="en-US"/>
          </a:p>
        </c:txPr>
        <c:crossAx val="222019728"/>
        <c:crosses val="autoZero"/>
        <c:auto val="1"/>
        <c:lblAlgn val="ctr"/>
        <c:lblOffset val="100"/>
        <c:noMultiLvlLbl val="0"/>
      </c:catAx>
      <c:valAx>
        <c:axId val="222019728"/>
        <c:scaling>
          <c:orientation val="minMax"/>
        </c:scaling>
        <c:delete val="0"/>
        <c:axPos val="l"/>
        <c:numFmt formatCode="0%" sourceLinked="1"/>
        <c:majorTickMark val="none"/>
        <c:minorTickMark val="none"/>
        <c:tickLblPos val="nextTo"/>
        <c:crossAx val="2220193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0DB8AB9F-5A0F-6749-AD64-75DD49A9BF41}">
      <dgm:prSet phldrT="[Text]" custT="1"/>
      <dgm:spPr>
        <a:solidFill>
          <a:schemeClr val="tx2">
            <a:lumMod val="40000"/>
            <a:lumOff val="60000"/>
          </a:schemeClr>
        </a:solidFill>
      </dgm:spPr>
      <dgm:t>
        <a:bodyPr/>
        <a:lstStyle/>
        <a:p>
          <a:r>
            <a:rPr lang="en-US" sz="1200" b="1" dirty="0">
              <a:solidFill>
                <a:schemeClr val="tx1"/>
              </a:solidFill>
            </a:rPr>
            <a:t>Graduate school coursework</a:t>
          </a:r>
        </a:p>
      </dgm:t>
    </dgm:pt>
    <dgm:pt modelId="{E1F8DF7E-7BC7-0B4E-AA73-ED3314FF02BC}" type="parTrans" cxnId="{84788B1D-AE78-E34F-9198-B61F7373B129}">
      <dgm:prSet/>
      <dgm:spPr/>
      <dgm:t>
        <a:bodyPr/>
        <a:lstStyle/>
        <a:p>
          <a:endParaRPr lang="en-US"/>
        </a:p>
      </dgm:t>
    </dgm:pt>
    <dgm:pt modelId="{53D782A8-C0F1-FB42-918C-1F07B2FC42B8}" type="sibTrans" cxnId="{84788B1D-AE78-E34F-9198-B61F7373B129}">
      <dgm:prSet/>
      <dgm:spPr/>
      <dgm:t>
        <a:bodyPr/>
        <a:lstStyle/>
        <a:p>
          <a:endParaRPr lang="en-US"/>
        </a:p>
      </dgm:t>
    </dgm:pt>
    <dgm:pt modelId="{5D5808F8-E47F-41B3-AB1A-E3BF1B48E8AB}">
      <dgm:prSet phldrT="[Text]" custT="1"/>
      <dgm:spPr>
        <a:solidFill>
          <a:schemeClr val="tx2">
            <a:lumMod val="20000"/>
            <a:lumOff val="80000"/>
          </a:schemeClr>
        </a:solidFill>
      </dgm:spPr>
      <dgm:t>
        <a:bodyPr/>
        <a:lstStyle/>
        <a:p>
          <a:r>
            <a:rPr lang="en-US" sz="1200" b="1" dirty="0">
              <a:solidFill>
                <a:schemeClr val="tx1"/>
              </a:solidFill>
            </a:rPr>
            <a:t>Preparation for graduate school</a:t>
          </a:r>
        </a:p>
      </dgm:t>
    </dgm:pt>
    <dgm:pt modelId="{392E029A-8536-4B3A-9139-42D67D16A1CF}" type="parTrans" cxnId="{F89576A1-FC38-492D-B491-AF613F0BF4F3}">
      <dgm:prSet/>
      <dgm:spPr/>
      <dgm:t>
        <a:bodyPr/>
        <a:lstStyle/>
        <a:p>
          <a:endParaRPr lang="en-US"/>
        </a:p>
      </dgm:t>
    </dgm:pt>
    <dgm:pt modelId="{B9C5DB92-DF70-4ABE-B923-59A67DB8B759}" type="sibTrans" cxnId="{F89576A1-FC38-492D-B491-AF613F0BF4F3}">
      <dgm:prSet/>
      <dgm:spPr/>
      <dgm:t>
        <a:bodyPr/>
        <a:lstStyle/>
        <a:p>
          <a:endParaRPr lang="en-US"/>
        </a:p>
      </dgm:t>
    </dgm:pt>
    <dgm:pt modelId="{DD160335-0DF3-40F7-8F49-CA605EA6FA50}">
      <dgm:prSet phldrT="[Text]" custT="1"/>
      <dgm:spPr>
        <a:solidFill>
          <a:schemeClr val="tx2">
            <a:lumMod val="20000"/>
            <a:lumOff val="80000"/>
          </a:schemeClr>
        </a:solidFill>
      </dgm:spPr>
      <dgm:t>
        <a:bodyPr/>
        <a:lstStyle/>
        <a:p>
          <a:r>
            <a:rPr lang="en-US" sz="1200" b="1" dirty="0">
              <a:solidFill>
                <a:schemeClr val="tx1"/>
              </a:solidFill>
            </a:rPr>
            <a:t>Graduate from high school</a:t>
          </a:r>
        </a:p>
      </dgm:t>
    </dgm:pt>
    <dgm:pt modelId="{E2576224-C259-4C93-95D1-1D0EC8AEBF99}" type="parTrans" cxnId="{5AB8EC8C-3129-41CB-BF50-1F84F1330CBA}">
      <dgm:prSet/>
      <dgm:spPr/>
      <dgm:t>
        <a:bodyPr/>
        <a:lstStyle/>
        <a:p>
          <a:endParaRPr lang="en-US"/>
        </a:p>
      </dgm:t>
    </dgm:pt>
    <dgm:pt modelId="{EFC43B4D-CBA5-44EB-80F0-6CF725D23176}" type="sibTrans" cxnId="{5AB8EC8C-3129-41CB-BF50-1F84F1330CBA}">
      <dgm:prSet/>
      <dgm:spPr/>
      <dgm:t>
        <a:bodyPr/>
        <a:lstStyle/>
        <a:p>
          <a:endParaRPr lang="en-US"/>
        </a:p>
      </dgm:t>
    </dgm:pt>
    <dgm:pt modelId="{B3AFE793-AD72-47AA-9895-524A815931C6}">
      <dgm:prSet phldrT="[Text]" custT="1"/>
      <dgm:spPr>
        <a:solidFill>
          <a:schemeClr val="tx2">
            <a:lumMod val="20000"/>
            <a:lumOff val="80000"/>
          </a:schemeClr>
        </a:solidFill>
      </dgm:spPr>
      <dgm:t>
        <a:bodyPr/>
        <a:lstStyle/>
        <a:p>
          <a:r>
            <a:rPr lang="en-US" sz="1200" b="1" dirty="0">
              <a:solidFill>
                <a:schemeClr val="tx1"/>
              </a:solidFill>
            </a:rPr>
            <a:t>Attend college</a:t>
          </a:r>
        </a:p>
      </dgm:t>
    </dgm:pt>
    <dgm:pt modelId="{60247C0B-28FD-4E2F-A0FC-633E4DD3D282}" type="parTrans" cxnId="{F9F5E8ED-E6AB-4894-86D1-82327DF30F9F}">
      <dgm:prSet/>
      <dgm:spPr/>
      <dgm:t>
        <a:bodyPr/>
        <a:lstStyle/>
        <a:p>
          <a:endParaRPr lang="en-US"/>
        </a:p>
      </dgm:t>
    </dgm:pt>
    <dgm:pt modelId="{D847448E-6F59-43CD-9D15-E9E0478D74AD}" type="sibTrans" cxnId="{F9F5E8ED-E6AB-4894-86D1-82327DF30F9F}">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D2162B82-7225-4D96-9463-24F51EB33CC8}" type="pres">
      <dgm:prSet presAssocID="{DD160335-0DF3-40F7-8F49-CA605EA6FA50}" presName="parTxOnly" presStyleLbl="node1" presStyleIdx="0" presStyleCnt="4">
        <dgm:presLayoutVars>
          <dgm:chMax val="0"/>
          <dgm:chPref val="0"/>
          <dgm:bulletEnabled val="1"/>
        </dgm:presLayoutVars>
      </dgm:prSet>
      <dgm:spPr/>
    </dgm:pt>
    <dgm:pt modelId="{92FC7F56-2896-41CF-B103-F64D7F1F80E3}" type="pres">
      <dgm:prSet presAssocID="{EFC43B4D-CBA5-44EB-80F0-6CF725D23176}" presName="parTxOnlySpace" presStyleCnt="0"/>
      <dgm:spPr/>
    </dgm:pt>
    <dgm:pt modelId="{B42C5232-F7A7-40EA-AF5E-DF29B35D4676}" type="pres">
      <dgm:prSet presAssocID="{B3AFE793-AD72-47AA-9895-524A815931C6}" presName="parTxOnly" presStyleLbl="node1" presStyleIdx="1" presStyleCnt="4">
        <dgm:presLayoutVars>
          <dgm:chMax val="0"/>
          <dgm:chPref val="0"/>
          <dgm:bulletEnabled val="1"/>
        </dgm:presLayoutVars>
      </dgm:prSet>
      <dgm:spPr/>
    </dgm:pt>
    <dgm:pt modelId="{93379CB9-453E-4BFB-B145-644743BAD54D}" type="pres">
      <dgm:prSet presAssocID="{D847448E-6F59-43CD-9D15-E9E0478D74AD}" presName="parTxOnlySpace" presStyleCnt="0"/>
      <dgm:spPr/>
    </dgm:pt>
    <dgm:pt modelId="{1416405C-CA35-4218-A5EE-FC1B108F21E8}" type="pres">
      <dgm:prSet presAssocID="{5D5808F8-E47F-41B3-AB1A-E3BF1B48E8AB}" presName="parTxOnly" presStyleLbl="node1" presStyleIdx="2" presStyleCnt="4">
        <dgm:presLayoutVars>
          <dgm:chMax val="0"/>
          <dgm:chPref val="0"/>
          <dgm:bulletEnabled val="1"/>
        </dgm:presLayoutVars>
      </dgm:prSet>
      <dgm:spPr/>
    </dgm:pt>
    <dgm:pt modelId="{0E93E7CA-91B2-4CB5-ABA7-052BC78C8421}" type="pres">
      <dgm:prSet presAssocID="{B9C5DB92-DF70-4ABE-B923-59A67DB8B759}" presName="parTxOnlySpace" presStyleCnt="0"/>
      <dgm:spPr/>
    </dgm:pt>
    <dgm:pt modelId="{A7CA44E8-88C6-2E43-9C5D-7ABFF1A69942}" type="pres">
      <dgm:prSet presAssocID="{0DB8AB9F-5A0F-6749-AD64-75DD49A9BF41}" presName="parTxOnly" presStyleLbl="node1" presStyleIdx="3" presStyleCnt="4">
        <dgm:presLayoutVars>
          <dgm:chMax val="0"/>
          <dgm:chPref val="0"/>
          <dgm:bulletEnabled val="1"/>
        </dgm:presLayoutVars>
      </dgm:prSet>
      <dgm:spPr/>
    </dgm:pt>
  </dgm:ptLst>
  <dgm:cxnLst>
    <dgm:cxn modelId="{AAB15C02-F3F0-4942-812E-68879519F395}" type="presOf" srcId="{0DB8AB9F-5A0F-6749-AD64-75DD49A9BF41}" destId="{A7CA44E8-88C6-2E43-9C5D-7ABFF1A69942}" srcOrd="0" destOrd="0" presId="urn:microsoft.com/office/officeart/2005/8/layout/chevron1"/>
    <dgm:cxn modelId="{4B63100D-C1AA-4698-8F2F-E0103CE94BD4}" type="presOf" srcId="{DD160335-0DF3-40F7-8F49-CA605EA6FA50}" destId="{D2162B82-7225-4D96-9463-24F51EB33CC8}" srcOrd="0" destOrd="0" presId="urn:microsoft.com/office/officeart/2005/8/layout/chevron1"/>
    <dgm:cxn modelId="{84788B1D-AE78-E34F-9198-B61F7373B129}" srcId="{7F796E6E-B677-9C4F-9619-83214ADD3753}" destId="{0DB8AB9F-5A0F-6749-AD64-75DD49A9BF41}" srcOrd="3" destOrd="0" parTransId="{E1F8DF7E-7BC7-0B4E-AA73-ED3314FF02BC}" sibTransId="{53D782A8-C0F1-FB42-918C-1F07B2FC42B8}"/>
    <dgm:cxn modelId="{651A097D-F67E-4C74-AA0F-70804B290454}" type="presOf" srcId="{B3AFE793-AD72-47AA-9895-524A815931C6}" destId="{B42C5232-F7A7-40EA-AF5E-DF29B35D4676}" srcOrd="0" destOrd="0" presId="urn:microsoft.com/office/officeart/2005/8/layout/chevron1"/>
    <dgm:cxn modelId="{5AB8EC8C-3129-41CB-BF50-1F84F1330CBA}" srcId="{7F796E6E-B677-9C4F-9619-83214ADD3753}" destId="{DD160335-0DF3-40F7-8F49-CA605EA6FA50}" srcOrd="0" destOrd="0" parTransId="{E2576224-C259-4C93-95D1-1D0EC8AEBF99}" sibTransId="{EFC43B4D-CBA5-44EB-80F0-6CF725D23176}"/>
    <dgm:cxn modelId="{855555A0-97F4-6741-98B3-9086B2ED1532}" type="presOf" srcId="{7F796E6E-B677-9C4F-9619-83214ADD3753}" destId="{0EC7A583-669F-224E-B083-8EC4874C96A6}" srcOrd="0" destOrd="0" presId="urn:microsoft.com/office/officeart/2005/8/layout/chevron1"/>
    <dgm:cxn modelId="{F89576A1-FC38-492D-B491-AF613F0BF4F3}" srcId="{7F796E6E-B677-9C4F-9619-83214ADD3753}" destId="{5D5808F8-E47F-41B3-AB1A-E3BF1B48E8AB}" srcOrd="2" destOrd="0" parTransId="{392E029A-8536-4B3A-9139-42D67D16A1CF}" sibTransId="{B9C5DB92-DF70-4ABE-B923-59A67DB8B759}"/>
    <dgm:cxn modelId="{E0CCEAEA-AA64-4D6D-9AD3-655BDBAD50C5}" type="presOf" srcId="{5D5808F8-E47F-41B3-AB1A-E3BF1B48E8AB}" destId="{1416405C-CA35-4218-A5EE-FC1B108F21E8}" srcOrd="0" destOrd="0" presId="urn:microsoft.com/office/officeart/2005/8/layout/chevron1"/>
    <dgm:cxn modelId="{F9F5E8ED-E6AB-4894-86D1-82327DF30F9F}" srcId="{7F796E6E-B677-9C4F-9619-83214ADD3753}" destId="{B3AFE793-AD72-47AA-9895-524A815931C6}" srcOrd="1" destOrd="0" parTransId="{60247C0B-28FD-4E2F-A0FC-633E4DD3D282}" sibTransId="{D847448E-6F59-43CD-9D15-E9E0478D74AD}"/>
    <dgm:cxn modelId="{56A3FAEC-B07D-4196-8098-956DD4CC3116}" type="presParOf" srcId="{0EC7A583-669F-224E-B083-8EC4874C96A6}" destId="{D2162B82-7225-4D96-9463-24F51EB33CC8}" srcOrd="0" destOrd="0" presId="urn:microsoft.com/office/officeart/2005/8/layout/chevron1"/>
    <dgm:cxn modelId="{89D3EC18-ED6C-46CF-8893-49A73B5C8F60}" type="presParOf" srcId="{0EC7A583-669F-224E-B083-8EC4874C96A6}" destId="{92FC7F56-2896-41CF-B103-F64D7F1F80E3}" srcOrd="1" destOrd="0" presId="urn:microsoft.com/office/officeart/2005/8/layout/chevron1"/>
    <dgm:cxn modelId="{8CC330C8-2D68-40C8-A2F2-ED31EC9C0179}" type="presParOf" srcId="{0EC7A583-669F-224E-B083-8EC4874C96A6}" destId="{B42C5232-F7A7-40EA-AF5E-DF29B35D4676}" srcOrd="2" destOrd="0" presId="urn:microsoft.com/office/officeart/2005/8/layout/chevron1"/>
    <dgm:cxn modelId="{42983D26-F16A-4FE0-936C-E28D25643942}" type="presParOf" srcId="{0EC7A583-669F-224E-B083-8EC4874C96A6}" destId="{93379CB9-453E-4BFB-B145-644743BAD54D}" srcOrd="3" destOrd="0" presId="urn:microsoft.com/office/officeart/2005/8/layout/chevron1"/>
    <dgm:cxn modelId="{EA0D902E-C42C-4DC6-93BF-CF82FDCDDC70}" type="presParOf" srcId="{0EC7A583-669F-224E-B083-8EC4874C96A6}" destId="{1416405C-CA35-4218-A5EE-FC1B108F21E8}" srcOrd="4" destOrd="0" presId="urn:microsoft.com/office/officeart/2005/8/layout/chevron1"/>
    <dgm:cxn modelId="{78765994-76A3-477D-961D-36827E23A668}" type="presParOf" srcId="{0EC7A583-669F-224E-B083-8EC4874C96A6}" destId="{0E93E7CA-91B2-4CB5-ABA7-052BC78C8421}" srcOrd="5" destOrd="0" presId="urn:microsoft.com/office/officeart/2005/8/layout/chevron1"/>
    <dgm:cxn modelId="{7C6FE25A-701D-134F-B68C-11EEEE677E48}" type="presParOf" srcId="{0EC7A583-669F-224E-B083-8EC4874C96A6}" destId="{A7CA44E8-88C6-2E43-9C5D-7ABFF1A6994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20000"/>
            <a:lumOff val="80000"/>
          </a:schemeClr>
        </a:solidFill>
      </dgm:spPr>
      <dgm:t>
        <a:bodyPr/>
        <a:lstStyle/>
        <a:p>
          <a:r>
            <a:rPr lang="en-US" b="1" dirty="0">
              <a:solidFill>
                <a:srgbClr val="00386A"/>
              </a:solidFill>
            </a:rPr>
            <a:t>PREPARATION FOR GRADUATE SCHOOL</a:t>
          </a: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pt>
  </dgm:ptLst>
  <dgm:cxnLst>
    <dgm:cxn modelId="{3D222105-3DF3-4FDC-BF57-C2EFB993555E}" type="presOf" srcId="{4A993F02-FE9B-5C45-B0A1-72E54695A556}" destId="{BB251CAE-C34C-1745-8A36-9046E23C9136}" srcOrd="0" destOrd="0" presId="urn:microsoft.com/office/officeart/2005/8/layout/chevron1"/>
    <dgm:cxn modelId="{93C661EA-2FA6-4BC4-9D85-16EE5D0F132B}"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6E4AA995-6463-4974-9130-57875889E965}"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custT="1"/>
      <dgm:spPr>
        <a:solidFill>
          <a:schemeClr val="tx2">
            <a:lumMod val="40000"/>
            <a:lumOff val="60000"/>
          </a:schemeClr>
        </a:solidFill>
      </dgm:spPr>
      <dgm:t>
        <a:bodyPr/>
        <a:lstStyle/>
        <a:p>
          <a:r>
            <a:rPr lang="en-US" sz="3200" b="1" dirty="0">
              <a:solidFill>
                <a:srgbClr val="00386A"/>
              </a:solidFill>
            </a:rPr>
            <a:t>GRADUATE SCHOOL COURSEWORK</a:t>
          </a: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pt>
  </dgm:ptLst>
  <dgm:cxnLst>
    <dgm:cxn modelId="{00CE5063-153E-4626-90AD-4104B9E4330A}" type="presOf" srcId="{4A993F02-FE9B-5C45-B0A1-72E54695A556}" destId="{BB251CAE-C34C-1745-8A36-9046E23C9136}" srcOrd="0" destOrd="0" presId="urn:microsoft.com/office/officeart/2005/8/layout/chevron1"/>
    <dgm:cxn modelId="{1E4C2052-0203-4E32-A623-451AEF3C9BED}"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EB892F5E-36D5-4D93-B952-031A10A7C8FD}"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custT="1"/>
      <dgm:spPr>
        <a:solidFill>
          <a:schemeClr val="tx2">
            <a:lumMod val="40000"/>
            <a:lumOff val="60000"/>
          </a:schemeClr>
        </a:solidFill>
      </dgm:spPr>
      <dgm:t>
        <a:bodyPr/>
        <a:lstStyle/>
        <a:p>
          <a:r>
            <a:rPr lang="en-US" sz="3200" b="1" dirty="0">
              <a:solidFill>
                <a:srgbClr val="00386A"/>
              </a:solidFill>
            </a:rPr>
            <a:t>GRADUATE SCHOOL COURSEWORK</a:t>
          </a: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pt>
  </dgm:ptLst>
  <dgm:cxnLst>
    <dgm:cxn modelId="{7E12CF1A-14FE-421D-B0D5-D14169E92052}" type="presOf" srcId="{4A993F02-FE9B-5C45-B0A1-72E54695A556}" destId="{BB251CAE-C34C-1745-8A36-9046E23C9136}" srcOrd="0" destOrd="0" presId="urn:microsoft.com/office/officeart/2005/8/layout/chevron1"/>
    <dgm:cxn modelId="{63FCA6C3-988C-433A-9BA3-37C709F5F802}"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1B9C95BA-5438-4E82-A702-CE1C419749E0}"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62B82-7225-4D96-9463-24F51EB33CC8}">
      <dsp:nvSpPr>
        <dsp:cNvPr id="0" name=""/>
        <dsp:cNvSpPr/>
      </dsp:nvSpPr>
      <dsp:spPr>
        <a:xfrm>
          <a:off x="4140"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Graduate from high school</a:t>
          </a:r>
        </a:p>
      </dsp:txBody>
      <dsp:txXfrm>
        <a:off x="486133" y="1550006"/>
        <a:ext cx="1445979" cy="963986"/>
      </dsp:txXfrm>
    </dsp:sp>
    <dsp:sp modelId="{B42C5232-F7A7-40EA-AF5E-DF29B35D4676}">
      <dsp:nvSpPr>
        <dsp:cNvPr id="0" name=""/>
        <dsp:cNvSpPr/>
      </dsp:nvSpPr>
      <dsp:spPr>
        <a:xfrm>
          <a:off x="2173109"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Attend college</a:t>
          </a:r>
        </a:p>
      </dsp:txBody>
      <dsp:txXfrm>
        <a:off x="2655102" y="1550006"/>
        <a:ext cx="1445979" cy="963986"/>
      </dsp:txXfrm>
    </dsp:sp>
    <dsp:sp modelId="{1416405C-CA35-4218-A5EE-FC1B108F21E8}">
      <dsp:nvSpPr>
        <dsp:cNvPr id="0" name=""/>
        <dsp:cNvSpPr/>
      </dsp:nvSpPr>
      <dsp:spPr>
        <a:xfrm>
          <a:off x="4342078"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Preparation for graduate school</a:t>
          </a:r>
        </a:p>
      </dsp:txBody>
      <dsp:txXfrm>
        <a:off x="4824071" y="1550006"/>
        <a:ext cx="1445979" cy="963986"/>
      </dsp:txXfrm>
    </dsp:sp>
    <dsp:sp modelId="{A7CA44E8-88C6-2E43-9C5D-7ABFF1A69942}">
      <dsp:nvSpPr>
        <dsp:cNvPr id="0" name=""/>
        <dsp:cNvSpPr/>
      </dsp:nvSpPr>
      <dsp:spPr>
        <a:xfrm>
          <a:off x="6511048" y="1550006"/>
          <a:ext cx="2409965" cy="963986"/>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Graduate school coursework</a:t>
          </a:r>
        </a:p>
      </dsp:txBody>
      <dsp:txXfrm>
        <a:off x="6993041" y="1550006"/>
        <a:ext cx="1445979" cy="963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30" y="0"/>
          <a:ext cx="5176539" cy="914400"/>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rgbClr val="00386A"/>
              </a:solidFill>
            </a:rPr>
            <a:t>PREPARATION FOR GRADUATE SCHOOL</a:t>
          </a:r>
        </a:p>
      </dsp:txBody>
      <dsp:txXfrm>
        <a:off x="459730" y="0"/>
        <a:ext cx="4262139" cy="91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67" y="0"/>
          <a:ext cx="5252665" cy="914400"/>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386A"/>
              </a:solidFill>
            </a:rPr>
            <a:t>GRADUATE SCHOOL COURSEWORK</a:t>
          </a:r>
        </a:p>
      </dsp:txBody>
      <dsp:txXfrm>
        <a:off x="459767" y="0"/>
        <a:ext cx="4338265" cy="91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67" y="0"/>
          <a:ext cx="5252665" cy="914400"/>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386A"/>
              </a:solidFill>
            </a:rPr>
            <a:t>GRADUATE SCHOOL COURSEWORK</a:t>
          </a:r>
        </a:p>
      </dsp:txBody>
      <dsp:txXfrm>
        <a:off x="459767" y="0"/>
        <a:ext cx="4338265"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30275">
              <a:defRPr sz="1200">
                <a:cs typeface="Arial" panose="020B0604020202020204" pitchFamily="34" charset="0"/>
              </a:defRPr>
            </a:lvl1pPr>
          </a:lstStyle>
          <a:p>
            <a:fld id="{2EEF8D84-2F27-4660-886C-05776E34E879}" type="slidenum">
              <a:rPr lang="en-US" altLang="en-US"/>
              <a:pPr/>
              <a:t>‹#›</a:t>
            </a:fld>
            <a:endParaRPr lang="en-US" altLang="en-US"/>
          </a:p>
        </p:txBody>
      </p:sp>
    </p:spTree>
    <p:extLst>
      <p:ext uri="{BB962C8B-B14F-4D97-AF65-F5344CB8AC3E}">
        <p14:creationId xmlns:p14="http://schemas.microsoft.com/office/powerpoint/2010/main" val="296856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8195"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8199"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30275">
              <a:defRPr sz="1200">
                <a:cs typeface="Arial" panose="020B0604020202020204" pitchFamily="34" charset="0"/>
              </a:defRPr>
            </a:lvl1pPr>
          </a:lstStyle>
          <a:p>
            <a:fld id="{5CC42D5C-021A-420A-A950-9D6342452221}" type="slidenum">
              <a:rPr lang="en-US" altLang="en-US"/>
              <a:pPr/>
              <a:t>‹#›</a:t>
            </a:fld>
            <a:endParaRPr lang="en-US" altLang="en-US"/>
          </a:p>
        </p:txBody>
      </p:sp>
    </p:spTree>
    <p:extLst>
      <p:ext uri="{BB962C8B-B14F-4D97-AF65-F5344CB8AC3E}">
        <p14:creationId xmlns:p14="http://schemas.microsoft.com/office/powerpoint/2010/main" val="271552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a:t>
            </a:r>
            <a:r>
              <a:rPr lang="en-US" baseline="0" dirty="0"/>
              <a:t> many students know what is a school psychologist</a:t>
            </a:r>
          </a:p>
          <a:p>
            <a:endParaRPr lang="en-US" baseline="0" dirty="0"/>
          </a:p>
          <a:p>
            <a:r>
              <a:rPr lang="en-US" baseline="0" dirty="0"/>
              <a:t>Do you think this school has a school psychologist</a:t>
            </a: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a:t>
            </a:fld>
            <a:endParaRPr lang="en-US" altLang="en-US"/>
          </a:p>
        </p:txBody>
      </p:sp>
    </p:spTree>
    <p:extLst>
      <p:ext uri="{BB962C8B-B14F-4D97-AF65-F5344CB8AC3E}">
        <p14:creationId xmlns:p14="http://schemas.microsoft.com/office/powerpoint/2010/main" val="354450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r>
              <a:rPr lang="en-US" altLang="en-US" b="0" dirty="0">
                <a:solidFill>
                  <a:srgbClr val="FF0000"/>
                </a:solidFill>
              </a:rPr>
              <a:t>L</a:t>
            </a:r>
            <a:r>
              <a:rPr lang="en-US" altLang="en-US" b="0" baseline="0" dirty="0">
                <a:solidFill>
                  <a:srgbClr val="FF0000"/>
                </a:solidFill>
              </a:rPr>
              <a:t>ike other helping professions and the general field of education, it’s predominantly female yet has slowly started to trend towards more men than in previous years. Men are particularly needed in the profession, like many other areas in education.</a:t>
            </a:r>
            <a:endParaRPr lang="en-US" altLang="en-US" b="0" dirty="0">
              <a:solidFill>
                <a:srgbClr val="FF0000"/>
              </a:solidFill>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944B9F-2275-42C5-A50B-45C02312C311}" type="slidenum">
              <a:rPr lang="en-US" altLang="en-US" sz="1200"/>
              <a:pPr/>
              <a:t>11</a:t>
            </a:fld>
            <a:endParaRPr lang="en-US" altLang="en-US" sz="1200"/>
          </a:p>
        </p:txBody>
      </p:sp>
    </p:spTree>
    <p:extLst>
      <p:ext uri="{BB962C8B-B14F-4D97-AF65-F5344CB8AC3E}">
        <p14:creationId xmlns:p14="http://schemas.microsoft.com/office/powerpoint/2010/main" val="319602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School psychology has historically had limited representation from culturally and linguistically diverse backgrounds. It’s a need within the field to recruit a more diverse workforce to meet the needs of the increasingly diverse students and families in our schools and communities. The demographics of the field are not representative of the increasingly diverse students enrolled in public schools.</a:t>
            </a:r>
            <a:endParaRPr lang="en-US" b="0" dirty="0"/>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12</a:t>
            </a:fld>
            <a:endParaRPr lang="en-US" altLang="en-US"/>
          </a:p>
        </p:txBody>
      </p:sp>
    </p:spTree>
    <p:extLst>
      <p:ext uri="{BB962C8B-B14F-4D97-AF65-F5344CB8AC3E}">
        <p14:creationId xmlns:p14="http://schemas.microsoft.com/office/powerpoint/2010/main" val="281121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compared to the previous slide, the current make-up of school psychologists</a:t>
            </a:r>
            <a:r>
              <a:rPr lang="en-US" baseline="0" dirty="0"/>
              <a:t> suggests that there are way more White and way fewer Hispanics compared to the total population, and particularly the population of those Under 18.</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13</a:t>
            </a:fld>
            <a:endParaRPr lang="en-US" altLang="en-US"/>
          </a:p>
        </p:txBody>
      </p:sp>
    </p:spTree>
    <p:extLst>
      <p:ext uri="{BB962C8B-B14F-4D97-AF65-F5344CB8AC3E}">
        <p14:creationId xmlns:p14="http://schemas.microsoft.com/office/powerpoint/2010/main" val="295572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7CF720-E2CF-4277-B273-ECF1AB9E7ED5}" type="slidenum">
              <a:rPr lang="en-US" altLang="en-US" sz="1200"/>
              <a:pPr/>
              <a:t>14</a:t>
            </a:fld>
            <a:endParaRPr lang="en-US" altLang="en-US" sz="1200"/>
          </a:p>
        </p:txBody>
      </p:sp>
      <p:sp>
        <p:nvSpPr>
          <p:cNvPr id="62467"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a:t>CORE SLIDE</a:t>
            </a:r>
          </a:p>
          <a:p>
            <a:pPr eaLnBrk="1" hangingPunct="1">
              <a:defRPr/>
            </a:pPr>
            <a:r>
              <a:rPr lang="en-US" altLang="en-US" dirty="0"/>
              <a:t>If your area has a large immigrant population, discuss the impact of linguistic diversity on your practice.  How do you deal with issues of language and culture?</a:t>
            </a:r>
          </a:p>
          <a:p>
            <a:pPr eaLnBrk="1" hangingPunct="1">
              <a:defRPr/>
            </a:pPr>
            <a:endParaRPr lang="en-US" altLang="en-US" dirty="0"/>
          </a:p>
          <a:p>
            <a:pPr eaLnBrk="1" hangingPunct="1">
              <a:defRPr/>
            </a:pPr>
            <a:r>
              <a:rPr lang="en-US" altLang="en-US" dirty="0"/>
              <a:t>Language differences can create</a:t>
            </a:r>
            <a:r>
              <a:rPr lang="en-US" altLang="en-US" baseline="0" dirty="0"/>
              <a:t> some barriers in engaging with students and/or their families.</a:t>
            </a:r>
            <a:endParaRPr lang="en-US" altLang="en-US" dirty="0"/>
          </a:p>
          <a:p>
            <a:pPr eaLnBrk="1" hangingPunct="1">
              <a:defRPr/>
            </a:pPr>
            <a:endParaRPr lang="en-US" altLang="en-US" b="0" dirty="0">
              <a:solidFill>
                <a:schemeClr val="tx2">
                  <a:lumMod val="60000"/>
                  <a:lumOff val="40000"/>
                </a:schemeClr>
              </a:solidFill>
            </a:endParaRPr>
          </a:p>
        </p:txBody>
      </p:sp>
    </p:spTree>
    <p:extLst>
      <p:ext uri="{BB962C8B-B14F-4D97-AF65-F5344CB8AC3E}">
        <p14:creationId xmlns:p14="http://schemas.microsoft.com/office/powerpoint/2010/main" val="313244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a:t>
            </a:r>
            <a:r>
              <a:rPr lang="en-US" baseline="0" dirty="0"/>
              <a:t> 2011 </a:t>
            </a:r>
            <a:r>
              <a:rPr lang="en-US" baseline="0" dirty="0">
                <a:sym typeface="Wingdings"/>
              </a:rPr>
              <a:t> </a:t>
            </a:r>
            <a:r>
              <a:rPr lang="en-US" dirty="0"/>
              <a:t>https://www.census.gov/prod/2013pubs/acs-22.pdf</a:t>
            </a:r>
          </a:p>
          <a:p>
            <a:endParaRPr lang="en-US" dirty="0"/>
          </a:p>
          <a:p>
            <a:r>
              <a:rPr lang="en-US" b="1" dirty="0"/>
              <a:t>79% of</a:t>
            </a:r>
            <a:r>
              <a:rPr lang="en-US" b="1" baseline="0" dirty="0"/>
              <a:t> all individuals report speaking English only.</a:t>
            </a:r>
            <a:endParaRPr lang="en-US" b="1" dirty="0"/>
          </a:p>
          <a:p>
            <a:r>
              <a:rPr lang="en-US" baseline="0" dirty="0"/>
              <a:t>Collecting an accurate number of people who use ASL is difficult, because those data are not collected by the American Census.</a:t>
            </a:r>
          </a:p>
          <a:p>
            <a:endParaRPr lang="en-US" baseline="0" dirty="0"/>
          </a:p>
          <a:p>
            <a:r>
              <a:rPr lang="en-US" baseline="0" dirty="0"/>
              <a:t>Presenter can emphasize that as our students and families become increasingly diverse linguistically, the field will continue to evolve and need individuals from culturally and linguistically diverse backgrounds.</a:t>
            </a: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15</a:t>
            </a:fld>
            <a:endParaRPr lang="en-US" altLang="en-US"/>
          </a:p>
        </p:txBody>
      </p:sp>
    </p:spTree>
    <p:extLst>
      <p:ext uri="{BB962C8B-B14F-4D97-AF65-F5344CB8AC3E}">
        <p14:creationId xmlns:p14="http://schemas.microsoft.com/office/powerpoint/2010/main" val="268882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to discourage others from applying. In truth, we need anyone that has a passion for working in</a:t>
            </a:r>
            <a:r>
              <a:rPr lang="en-US" baseline="0" dirty="0"/>
              <a:t> this capacity.</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16</a:t>
            </a:fld>
            <a:endParaRPr lang="en-US" altLang="en-US"/>
          </a:p>
        </p:txBody>
      </p:sp>
    </p:spTree>
    <p:extLst>
      <p:ext uri="{BB962C8B-B14F-4D97-AF65-F5344CB8AC3E}">
        <p14:creationId xmlns:p14="http://schemas.microsoft.com/office/powerpoint/2010/main" val="314462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17</a:t>
            </a:fld>
            <a:endParaRPr lang="en-US" altLang="en-US"/>
          </a:p>
        </p:txBody>
      </p:sp>
    </p:spTree>
    <p:extLst>
      <p:ext uri="{BB962C8B-B14F-4D97-AF65-F5344CB8AC3E}">
        <p14:creationId xmlns:p14="http://schemas.microsoft.com/office/powerpoint/2010/main" val="180524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18</a:t>
            </a:fld>
            <a:endParaRPr lang="en-US" altLang="en-US"/>
          </a:p>
        </p:txBody>
      </p:sp>
    </p:spTree>
    <p:extLst>
      <p:ext uri="{BB962C8B-B14F-4D97-AF65-F5344CB8AC3E}">
        <p14:creationId xmlns:p14="http://schemas.microsoft.com/office/powerpoint/2010/main" val="209825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Having one of these majors is not an absolute requirement but is ideal.</a:t>
            </a:r>
          </a:p>
          <a:p>
            <a:endParaRPr lang="en-US" altLang="en-US" dirty="0">
              <a:latin typeface="Arial" panose="020B0604020202020204" pitchFamily="34" charset="0"/>
            </a:endParaRPr>
          </a:p>
          <a:p>
            <a:r>
              <a:rPr lang="en-US" altLang="en-US" dirty="0">
                <a:latin typeface="Arial" panose="020B0604020202020204" pitchFamily="34" charset="0"/>
              </a:rPr>
              <a:t>Don’t NEED all these courses, but they are helpful. One or more of the following courses can help both in the application process, but also identifying whether SP is the right field for you.</a:t>
            </a:r>
          </a:p>
          <a:p>
            <a:endParaRPr lang="en-US" altLang="en-US" dirty="0">
              <a:latin typeface="Arial" panose="020B0604020202020204" pitchFamily="34" charset="0"/>
            </a:endParaRPr>
          </a:p>
          <a:p>
            <a:r>
              <a:rPr lang="en-US" altLang="en-US" dirty="0">
                <a:latin typeface="Arial" panose="020B0604020202020204" pitchFamily="34" charset="0"/>
              </a:rPr>
              <a:t>Discuss </a:t>
            </a:r>
            <a:r>
              <a:rPr lang="en-US" altLang="en-US" dirty="0" err="1">
                <a:latin typeface="Arial" panose="020B0604020202020204" pitchFamily="34" charset="0"/>
              </a:rPr>
              <a:t>respecialization</a:t>
            </a:r>
            <a:r>
              <a:rPr lang="en-US" altLang="en-US" dirty="0">
                <a:latin typeface="Arial" panose="020B0604020202020204" pitchFamily="34" charset="0"/>
              </a:rPr>
              <a:t> here.  Some people in related fields may have an opportunity to enter a program and even have some courses waived. It often is encouraged and enriches courses when other professionals enter a program and share their perspectives (e.g., teachers, school counselors, other mental health professionals).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4C3D73-D2AA-4A3E-988B-72537D4020E0}" type="slidenum">
              <a:rPr lang="en-US" altLang="en-US" sz="1200"/>
              <a:pPr/>
              <a:t>19</a:t>
            </a:fld>
            <a:endParaRPr lang="en-US" altLang="en-US" sz="1200"/>
          </a:p>
        </p:txBody>
      </p:sp>
    </p:spTree>
    <p:extLst>
      <p:ext uri="{BB962C8B-B14F-4D97-AF65-F5344CB8AC3E}">
        <p14:creationId xmlns:p14="http://schemas.microsoft.com/office/powerpoint/2010/main" val="31520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Specialist-degree – SOME states allow non-doctoral school psychologists to provide services in independent practice through some other licensing board or under supervision of a doctoral-level professional.</a:t>
            </a:r>
          </a:p>
          <a:p>
            <a:endParaRPr lang="en-US" altLang="en-US" dirty="0">
              <a:latin typeface="Arial" panose="020B0604020202020204" pitchFamily="34" charset="0"/>
            </a:endParaRPr>
          </a:p>
          <a:p>
            <a:r>
              <a:rPr lang="en-US" altLang="en-US" dirty="0">
                <a:latin typeface="Arial" panose="020B0604020202020204" pitchFamily="34" charset="0"/>
              </a:rPr>
              <a:t>Some universities have both a specialist and doctoral program, and often allow specialist students to seamlessly transfer to the doctoral program after the first or second year of the program. Something to inquire about or consider if you are not sure.</a:t>
            </a:r>
          </a:p>
          <a:p>
            <a:endParaRPr lang="en-US" altLang="en-US" dirty="0">
              <a:latin typeface="Arial" panose="020B0604020202020204" pitchFamily="34" charset="0"/>
            </a:endParaRPr>
          </a:p>
          <a:p>
            <a:r>
              <a:rPr lang="en-US" altLang="en-US" dirty="0">
                <a:latin typeface="Arial" panose="020B0604020202020204" pitchFamily="34" charset="0"/>
              </a:rPr>
              <a:t>Some attendees may want to know about differences in degrees. Specialist-level degrees are essentially the same with different degree titles, but no fundamental difference in skills or content of the program. PhD vs PsyD tends to differ in emphasis on research (PhD) vs. practice (PsyD) – yet both maintain focus on application of research to practice.</a:t>
            </a:r>
          </a:p>
          <a:p>
            <a:endParaRPr lang="en-US" altLang="en-US" dirty="0">
              <a:latin typeface="Arial" panose="020B0604020202020204" pitchFamily="34" charset="0"/>
            </a:endParaRPr>
          </a:p>
          <a:p>
            <a:r>
              <a:rPr lang="en-US" altLang="en-US" b="1" dirty="0">
                <a:latin typeface="Arial" panose="020B0604020202020204" pitchFamily="34" charset="0"/>
              </a:rPr>
              <a:t>Should be based on career interests and aspirations. Typically a doctoral degree is a research-based degree. No evidence that doctoral-level professionals are more effective practitioners than specialist-level.</a:t>
            </a:r>
          </a:p>
          <a:p>
            <a:endParaRPr lang="en-US" altLang="en-US" dirty="0">
              <a:latin typeface="Arial" panose="020B0604020202020204" pitchFamily="34" charset="0"/>
            </a:endParaRPr>
          </a:p>
          <a:p>
            <a:r>
              <a:rPr lang="en-US" altLang="en-US" b="1" dirty="0">
                <a:latin typeface="Arial" panose="020B0604020202020204" pitchFamily="34" charset="0"/>
              </a:rPr>
              <a:t>Both result in ability to work as a school psychologist and earn NCSP credential.</a:t>
            </a:r>
            <a:r>
              <a:rPr lang="en-US" altLang="en-US" b="1" baseline="0" dirty="0">
                <a:latin typeface="Arial" panose="020B0604020202020204" pitchFamily="34" charset="0"/>
              </a:rPr>
              <a:t> No state requires doctoral degree to work in schools as a school psychologist.</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CF5778-4BCD-4330-99D0-88F12D896BC9}" type="slidenum">
              <a:rPr lang="en-US" altLang="en-US" sz="1200"/>
              <a:pPr/>
              <a:t>20</a:t>
            </a:fld>
            <a:endParaRPr lang="en-US" altLang="en-US" sz="1200"/>
          </a:p>
        </p:txBody>
      </p:sp>
    </p:spTree>
    <p:extLst>
      <p:ext uri="{BB962C8B-B14F-4D97-AF65-F5344CB8AC3E}">
        <p14:creationId xmlns:p14="http://schemas.microsoft.com/office/powerpoint/2010/main" val="9543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into graduate school and selecting a career are important, high-stakes</a:t>
            </a:r>
            <a:r>
              <a:rPr lang="en-US" baseline="0" dirty="0"/>
              <a:t> decisions. You should continually ask yourself what you are looking for and what excites you about a potential career in psychology or education. We share this because as important as it is to help the right people discover school psychology, we also want people to select the profession that is right for them.</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a:t>
            </a:fld>
            <a:endParaRPr lang="en-US" altLang="en-US"/>
          </a:p>
        </p:txBody>
      </p:sp>
    </p:spTree>
    <p:extLst>
      <p:ext uri="{BB962C8B-B14F-4D97-AF65-F5344CB8AC3E}">
        <p14:creationId xmlns:p14="http://schemas.microsoft.com/office/powerpoint/2010/main" val="139868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FOR THIS SLIDE AND THE NEXT: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Share a couple of brief examples of courses you took in graduate school and how they helped you develop this knowledge and these skills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Share what graduate school classes in school psychology look like, what it takes to be successful in them, and how they may be similar to or different from undergraduate classes (e.g., smaller; more discussion, application; need to come to class prepared, be willing and able to ask and answer questions, respond to written and oral feedback; likely more engaging, since they are all in your chosen field of study)</a:t>
            </a:r>
          </a:p>
          <a:p>
            <a:pPr>
              <a:lnSpc>
                <a:spcPct val="100000"/>
              </a:lnSpc>
            </a:pPr>
            <a:endParaRPr lang="en-US" altLang="en-US" sz="1200" dirty="0">
              <a:latin typeface="Arial" panose="020B0604020202020204" pitchFamily="34" charset="0"/>
              <a:cs typeface="Arial" panose="020B0604020202020204" pitchFamily="34" charset="0"/>
            </a:endParaRPr>
          </a:p>
          <a:p>
            <a:pPr>
              <a:lnSpc>
                <a:spcPct val="100000"/>
              </a:lnSpc>
            </a:pPr>
            <a:endParaRPr lang="en-US" altLang="en-US" sz="1200" dirty="0">
              <a:latin typeface="Arial" panose="020B0604020202020204" pitchFamily="34" charset="0"/>
              <a:cs typeface="Arial" panose="020B0604020202020204" pitchFamily="34" charset="0"/>
            </a:endParaRPr>
          </a:p>
          <a:p>
            <a:endParaRPr lang="en-US" alt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21</a:t>
            </a:fld>
            <a:endParaRPr lang="en-US" altLang="en-US"/>
          </a:p>
        </p:txBody>
      </p:sp>
    </p:spTree>
    <p:extLst>
      <p:ext uri="{BB962C8B-B14F-4D97-AF65-F5344CB8AC3E}">
        <p14:creationId xmlns:p14="http://schemas.microsoft.com/office/powerpoint/2010/main" val="184878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a:lnSpc>
                <a:spcPct val="100000"/>
              </a:lnSpc>
            </a:pPr>
            <a:endParaRPr lang="en-US" altLang="en-US" sz="1200" dirty="0">
              <a:latin typeface="Arial" panose="020B0604020202020204" pitchFamily="34" charset="0"/>
              <a:cs typeface="Arial" panose="020B0604020202020204" pitchFamily="34" charset="0"/>
            </a:endParaRPr>
          </a:p>
          <a:p>
            <a:pPr>
              <a:lnSpc>
                <a:spcPct val="100000"/>
              </a:lnSpc>
            </a:pPr>
            <a:endParaRPr lang="en-US" altLang="en-US" sz="1200" dirty="0">
              <a:latin typeface="Arial" panose="020B0604020202020204" pitchFamily="34" charset="0"/>
              <a:cs typeface="Arial" panose="020B0604020202020204" pitchFamily="34" charset="0"/>
            </a:endParaRPr>
          </a:p>
          <a:p>
            <a:endParaRPr lang="en-US" alt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22</a:t>
            </a:fld>
            <a:endParaRPr lang="en-US" altLang="en-US"/>
          </a:p>
        </p:txBody>
      </p:sp>
    </p:spTree>
    <p:extLst>
      <p:ext uri="{BB962C8B-B14F-4D97-AF65-F5344CB8AC3E}">
        <p14:creationId xmlns:p14="http://schemas.microsoft.com/office/powerpoint/2010/main" val="1848780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Credentialing requirements differ from state to state – though in EVERY state, the specialist-level degree is the entry level degree, which is consistent with the national standard/recommendation from NASP.</a:t>
            </a:r>
          </a:p>
          <a:p>
            <a:endParaRPr lang="en-US" altLang="en-US" dirty="0">
              <a:latin typeface="Arial" panose="020B0604020202020204" pitchFamily="34" charset="0"/>
            </a:endParaRPr>
          </a:p>
          <a:p>
            <a:r>
              <a:rPr lang="en-US" altLang="en-US" dirty="0">
                <a:latin typeface="Arial" panose="020B0604020202020204" pitchFamily="34" charset="0"/>
              </a:rPr>
              <a:t>Many states require doctoral degree for independent practice, yet not all of them.</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348C04-9E01-410D-802B-2F4D56C039AD}" type="slidenum">
              <a:rPr lang="en-US" altLang="en-US" sz="1200"/>
              <a:pPr/>
              <a:t>23</a:t>
            </a:fld>
            <a:endParaRPr lang="en-US" altLang="en-US" sz="1200"/>
          </a:p>
        </p:txBody>
      </p:sp>
    </p:spTree>
    <p:extLst>
      <p:ext uri="{BB962C8B-B14F-4D97-AF65-F5344CB8AC3E}">
        <p14:creationId xmlns:p14="http://schemas.microsoft.com/office/powerpoint/2010/main" val="270893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C787C6-EC7D-4A43-9E47-84E2A99E03CC}" type="slidenum">
              <a:rPr lang="en-US" altLang="en-US" sz="1200"/>
              <a:pPr/>
              <a:t>24</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Most programs report at or near 100% job placement rate.</a:t>
            </a:r>
          </a:p>
        </p:txBody>
      </p:sp>
    </p:spTree>
    <p:extLst>
      <p:ext uri="{BB962C8B-B14F-4D97-AF65-F5344CB8AC3E}">
        <p14:creationId xmlns:p14="http://schemas.microsoft.com/office/powerpoint/2010/main" val="115027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8A5DC4-E17C-40CE-A41C-51D019143606}" type="slidenum">
              <a:rPr lang="en-US" altLang="en-US" sz="1200"/>
              <a:pPr/>
              <a:t>25</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848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26</a:t>
            </a:fld>
            <a:endParaRPr lang="en-US" altLang="en-US"/>
          </a:p>
        </p:txBody>
      </p:sp>
    </p:spTree>
    <p:extLst>
      <p:ext uri="{BB962C8B-B14F-4D97-AF65-F5344CB8AC3E}">
        <p14:creationId xmlns:p14="http://schemas.microsoft.com/office/powerpoint/2010/main" val="141233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B6013E-6EA4-4578-BD6B-7AE898B8E26C}" type="slidenum">
              <a:rPr lang="en-US" altLang="en-US" sz="1200"/>
              <a:pPr/>
              <a:t>28</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a:latin typeface="Arial" panose="020B0604020202020204" pitchFamily="34" charset="0"/>
              </a:rPr>
              <a:t>Add NASP resources and URLs</a:t>
            </a:r>
          </a:p>
        </p:txBody>
      </p:sp>
    </p:spTree>
    <p:extLst>
      <p:ext uri="{BB962C8B-B14F-4D97-AF65-F5344CB8AC3E}">
        <p14:creationId xmlns:p14="http://schemas.microsoft.com/office/powerpoint/2010/main" val="78930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Certainly,</a:t>
            </a:r>
            <a:r>
              <a:rPr lang="en-US" baseline="0" dirty="0"/>
              <a:t> these are things that most people would agree are good qualities in a career path, and they are all true for school psychology.</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a:t>
            </a:fld>
            <a:endParaRPr lang="en-US" altLang="en-US"/>
          </a:p>
        </p:txBody>
      </p:sp>
    </p:spTree>
    <p:extLst>
      <p:ext uri="{BB962C8B-B14F-4D97-AF65-F5344CB8AC3E}">
        <p14:creationId xmlns:p14="http://schemas.microsoft.com/office/powerpoint/2010/main" val="186313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Personal stories and examples are critical to the interest of the presentation. Ideally the presenter will use their own experiences. If not, we can provide at the end of the presentation some slides with testimonials and </a:t>
            </a:r>
            <a:r>
              <a:rPr lang="en-US" altLang="en-US" b="1" dirty="0">
                <a:solidFill>
                  <a:srgbClr val="FF0000"/>
                </a:solidFill>
                <a:latin typeface="Arial" panose="020B0604020202020204" pitchFamily="34" charset="0"/>
              </a:rPr>
              <a:t>links to video clip testimonials on the NASP website</a:t>
            </a:r>
            <a:r>
              <a:rPr lang="en-US" altLang="en-US" dirty="0">
                <a:solidFill>
                  <a:srgbClr val="FF0000"/>
                </a:solidFill>
                <a:latin typeface="Arial" panose="020B0604020202020204" pitchFamily="34" charset="0"/>
              </a:rPr>
              <a:t>.</a:t>
            </a:r>
            <a:r>
              <a:rPr lang="en-US" altLang="en-US" dirty="0">
                <a:latin typeface="Arial" panose="020B0604020202020204" pitchFamily="34" charset="0"/>
              </a:rPr>
              <a:t> The presenter can select which of these will work best with the audience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03FB47-5F12-4A62-9E35-0409AE33AC17}" type="slidenum">
              <a:rPr lang="en-US" altLang="en-US" sz="1200"/>
              <a:pPr/>
              <a:t>5</a:t>
            </a:fld>
            <a:endParaRPr lang="en-US" altLang="en-US" sz="1200"/>
          </a:p>
        </p:txBody>
      </p:sp>
    </p:spTree>
    <p:extLst>
      <p:ext uri="{BB962C8B-B14F-4D97-AF65-F5344CB8AC3E}">
        <p14:creationId xmlns:p14="http://schemas.microsoft.com/office/powerpoint/2010/main" val="53556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dirty="0"/>
              <a:t>All school psychologists must receive</a:t>
            </a:r>
            <a:r>
              <a:rPr lang="en-US" baseline="0" dirty="0"/>
              <a:t> graduate-level training to qualify as a school psychologist</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baseline="0" dirty="0"/>
              <a:t>Schools and related settings – related settings may include special education centers (e.g., early childhood centers for children with disabilities), departments of education, clinical settings with an education focus, or even independent practice or hospitals in some states.</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baseline="0" dirty="0"/>
              <a:t>Comprehensive services – describe what some of those services might look like</a:t>
            </a:r>
            <a:endParaRPr lang="en-US" dirty="0"/>
          </a:p>
          <a:p>
            <a:pPr>
              <a:buFont typeface="Arial" charset="0"/>
              <a:buNone/>
              <a:defRPr/>
            </a:pPr>
            <a:endParaRPr lang="en-US" baseline="0" dirty="0"/>
          </a:p>
          <a:p>
            <a:pPr>
              <a:buFont typeface="Arial" charset="0"/>
              <a:buNone/>
              <a:defRPr/>
            </a:pPr>
            <a:endParaRPr lang="en-US" dirty="0"/>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49C417-84ED-4167-80A1-AF93E44BFCAA}" type="slidenum">
              <a:rPr lang="en-US" altLang="en-US" sz="1200"/>
              <a:pPr/>
              <a:t>6</a:t>
            </a:fld>
            <a:endParaRPr lang="en-US" altLang="en-US" sz="1200"/>
          </a:p>
        </p:txBody>
      </p:sp>
    </p:spTree>
    <p:extLst>
      <p:ext uri="{BB962C8B-B14F-4D97-AF65-F5344CB8AC3E}">
        <p14:creationId xmlns:p14="http://schemas.microsoft.com/office/powerpoint/2010/main" val="343216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describe</a:t>
            </a:r>
            <a:r>
              <a:rPr lang="en-US" baseline="0" dirty="0"/>
              <a:t> what mental health and academic services might look like (e.g., behavioral assessments and interventions, crisis response, threat assessment, individual and group counseling, etc.)</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7</a:t>
            </a:fld>
            <a:endParaRPr lang="en-US" altLang="en-US"/>
          </a:p>
        </p:txBody>
      </p:sp>
    </p:spTree>
    <p:extLst>
      <p:ext uri="{BB962C8B-B14F-4D97-AF65-F5344CB8AC3E}">
        <p14:creationId xmlns:p14="http://schemas.microsoft.com/office/powerpoint/2010/main" val="140212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Arial" panose="020B0604020202020204" pitchFamily="34" charset="0"/>
                <a:ea typeface="ＭＳ Ｐゴシック" panose="020B0600070205080204" pitchFamily="34" charset="-128"/>
              </a:defRPr>
            </a:lvl1pPr>
            <a:lvl2pPr marL="742950" indent="-285750" defTabSz="909638">
              <a:defRPr sz="2400">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49B816-450F-4BD9-8C88-B96CF8C83D59}"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Feel free to add other needs to the list</a:t>
            </a:r>
          </a:p>
          <a:p>
            <a:pPr>
              <a:buFontTx/>
              <a:buChar char="•"/>
            </a:pPr>
            <a:r>
              <a:rPr lang="en-US" altLang="en-US" dirty="0">
                <a:latin typeface="Arial" panose="020B0604020202020204" pitchFamily="34" charset="0"/>
              </a:rPr>
              <a:t>Any specific examples from your school(s) or students?</a:t>
            </a:r>
          </a:p>
          <a:p>
            <a:pPr>
              <a:buFontTx/>
              <a:buChar char="•"/>
            </a:pPr>
            <a:r>
              <a:rPr lang="en-US" altLang="en-US" b="1" dirty="0">
                <a:latin typeface="Arial" panose="020B0604020202020204" pitchFamily="34" charset="0"/>
              </a:rPr>
              <a:t>How have you handled Sept. 11</a:t>
            </a:r>
            <a:r>
              <a:rPr lang="en-US" altLang="en-US" b="1" baseline="30000" dirty="0">
                <a:latin typeface="Arial" panose="020B0604020202020204" pitchFamily="34" charset="0"/>
              </a:rPr>
              <a:t>th</a:t>
            </a:r>
            <a:r>
              <a:rPr lang="en-US" altLang="en-US" b="1" dirty="0">
                <a:latin typeface="Arial" panose="020B0604020202020204" pitchFamily="34" charset="0"/>
              </a:rPr>
              <a:t>, war in Iraq, etc.?</a:t>
            </a:r>
          </a:p>
          <a:p>
            <a:pPr>
              <a:buFontTx/>
              <a:buNone/>
            </a:pPr>
            <a:endParaRPr lang="en-US" altLang="en-US" dirty="0">
              <a:latin typeface="Arial" panose="020B0604020202020204" pitchFamily="34" charset="0"/>
            </a:endParaRPr>
          </a:p>
          <a:p>
            <a:pPr>
              <a:buFontTx/>
              <a:buNone/>
            </a:pPr>
            <a:r>
              <a:rPr lang="en-US" altLang="en-US" i="1" dirty="0">
                <a:latin typeface="Arial" panose="020B0604020202020204" pitchFamily="34" charset="0"/>
              </a:rPr>
              <a:t>Note: </a:t>
            </a:r>
            <a:r>
              <a:rPr lang="en-US" altLang="en-US" i="0" dirty="0">
                <a:latin typeface="Arial" panose="020B0604020202020204" pitchFamily="34" charset="0"/>
              </a:rPr>
              <a:t>School psychologists also work in roles promoting social, emotional, mental</a:t>
            </a:r>
            <a:r>
              <a:rPr lang="en-US" altLang="en-US" i="0" baseline="0" dirty="0">
                <a:latin typeface="Arial" panose="020B0604020202020204" pitchFamily="34" charset="0"/>
              </a:rPr>
              <a:t> and behavioral health – not always responding to students in significant need or in crisis.  I THINK THAT –THIS SHOULD BE ON THE SLIDE</a:t>
            </a:r>
            <a:endParaRPr lang="en-US" altLang="en-US" i="1" dirty="0">
              <a:latin typeface="Arial" panose="020B0604020202020204" pitchFamily="34" charset="0"/>
            </a:endParaRPr>
          </a:p>
        </p:txBody>
      </p:sp>
    </p:spTree>
    <p:extLst>
      <p:ext uri="{BB962C8B-B14F-4D97-AF65-F5344CB8AC3E}">
        <p14:creationId xmlns:p14="http://schemas.microsoft.com/office/powerpoint/2010/main" val="22057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66FF"/>
                </a:solidFill>
              </a:rPr>
              <a:t>School psychologists have the opportunity to apply the principles</a:t>
            </a:r>
            <a:r>
              <a:rPr lang="en-US" baseline="0" dirty="0">
                <a:solidFill>
                  <a:srgbClr val="3366FF"/>
                </a:solidFill>
              </a:rPr>
              <a:t> of psychology to the learning and development of children and adolescents. It’s been said that school psychologists are the educators with the most knowledge of psychology, and the psychologists with the most knowledge about education. It therefore makes sense that most school psychologists work in school settings, which is where their skillset can be best realized and utilized.</a:t>
            </a:r>
            <a:endParaRPr lang="en-US" dirty="0">
              <a:solidFill>
                <a:srgbClr val="3366FF"/>
              </a:solidFill>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9</a:t>
            </a:fld>
            <a:endParaRPr lang="en-US" altLang="en-US"/>
          </a:p>
        </p:txBody>
      </p:sp>
    </p:spTree>
    <p:extLst>
      <p:ext uri="{BB962C8B-B14F-4D97-AF65-F5344CB8AC3E}">
        <p14:creationId xmlns:p14="http://schemas.microsoft.com/office/powerpoint/2010/main" val="389402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Vast majority work in K-12 public schools. Many school psychologists elect to also engage in some secondary employment on weekends where they qualify.</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F49AFA-E2C2-4182-A68A-8614153F6C83}" type="slidenum">
              <a:rPr lang="en-US" altLang="en-US" sz="1200"/>
              <a:pPr/>
              <a:t>10</a:t>
            </a:fld>
            <a:endParaRPr lang="en-US" altLang="en-US" sz="1200"/>
          </a:p>
        </p:txBody>
      </p:sp>
    </p:spTree>
    <p:extLst>
      <p:ext uri="{BB962C8B-B14F-4D97-AF65-F5344CB8AC3E}">
        <p14:creationId xmlns:p14="http://schemas.microsoft.com/office/powerpoint/2010/main" val="1575991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6680"/>
            <a:ext cx="7772400" cy="1228596"/>
          </a:xfrm>
        </p:spPr>
        <p:txBody>
          <a:bodyPr>
            <a:normAutofit/>
          </a:bodyPr>
          <a:lstStyle>
            <a:lvl1pPr algn="l">
              <a:defRPr sz="3600" b="1">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2468805" y="4104123"/>
            <a:ext cx="5989395" cy="11560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462484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6466E08-8096-443F-98CD-241913C09C2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70815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51ACE-8CA3-4D24-BA58-5304CB2B9C9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80955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3" name="Picture 19" descr="T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876300" y="2667000"/>
            <a:ext cx="7391400" cy="1143000"/>
          </a:xfrm>
        </p:spPr>
        <p:txBody>
          <a:bodyPr/>
          <a:lstStyle>
            <a:lvl1pPr>
              <a:lnSpc>
                <a:spcPct val="120000"/>
              </a:lnSpc>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31741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620000" cy="1143000"/>
          </a:xfrm>
        </p:spPr>
        <p:txBody>
          <a:bodyPr/>
          <a:lstStyle/>
          <a:p>
            <a:r>
              <a:rPr lang="en-US" dirty="0"/>
              <a:t>Click to edit Master title style</a:t>
            </a:r>
          </a:p>
        </p:txBody>
      </p:sp>
      <p:sp>
        <p:nvSpPr>
          <p:cNvPr id="3" name="Content Placeholder 2"/>
          <p:cNvSpPr>
            <a:spLocks noGrp="1"/>
          </p:cNvSpPr>
          <p:nvPr>
            <p:ph idx="1"/>
          </p:nvPr>
        </p:nvSpPr>
        <p:spPr>
          <a:xfrm>
            <a:off x="990600" y="1981200"/>
            <a:ext cx="7543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FC4FDAD1-B040-4CC1-AD7A-56E7F211311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12674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AC607C-44CC-4E5D-A367-5E1ABEE942F4}"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A7FBE4-5322-4E29-B15D-1750029F30FE}" type="slidenum">
              <a:rPr lang="en-US" altLang="en-US"/>
              <a:pPr/>
              <a:t>‹#›</a:t>
            </a:fld>
            <a:endParaRPr lang="en-US" altLang="en-US"/>
          </a:p>
        </p:txBody>
      </p:sp>
    </p:spTree>
    <p:extLst>
      <p:ext uri="{BB962C8B-B14F-4D97-AF65-F5344CB8AC3E}">
        <p14:creationId xmlns:p14="http://schemas.microsoft.com/office/powerpoint/2010/main" val="69282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971DBA-C710-40A8-AD8F-135EF0C1F1ED}"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15F989-860C-4FDE-93F0-2857EFF88C11}" type="slidenum">
              <a:rPr lang="en-US" altLang="en-US"/>
              <a:pPr/>
              <a:t>‹#›</a:t>
            </a:fld>
            <a:endParaRPr lang="en-US" altLang="en-US"/>
          </a:p>
        </p:txBody>
      </p:sp>
    </p:spTree>
    <p:extLst>
      <p:ext uri="{BB962C8B-B14F-4D97-AF65-F5344CB8AC3E}">
        <p14:creationId xmlns:p14="http://schemas.microsoft.com/office/powerpoint/2010/main" val="222255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953BF95-1E2E-4E73-82E3-EE46556DB733}"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F24937-B787-4C70-B192-56508265AAE8}" type="slidenum">
              <a:rPr lang="en-US" altLang="en-US"/>
              <a:pPr/>
              <a:t>‹#›</a:t>
            </a:fld>
            <a:endParaRPr lang="en-US" altLang="en-US"/>
          </a:p>
        </p:txBody>
      </p:sp>
    </p:spTree>
    <p:extLst>
      <p:ext uri="{BB962C8B-B14F-4D97-AF65-F5344CB8AC3E}">
        <p14:creationId xmlns:p14="http://schemas.microsoft.com/office/powerpoint/2010/main" val="143117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4B2799-3154-419F-9416-DEDD7DC24966}" type="datetimeFigureOut">
              <a:rPr lang="en-US"/>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C12D5C-38DC-4F1D-B6C2-E6956A5B9B29}" type="slidenum">
              <a:rPr lang="en-US" altLang="en-US"/>
              <a:pPr/>
              <a:t>‹#›</a:t>
            </a:fld>
            <a:endParaRPr lang="en-US" altLang="en-US"/>
          </a:p>
        </p:txBody>
      </p:sp>
    </p:spTree>
    <p:extLst>
      <p:ext uri="{BB962C8B-B14F-4D97-AF65-F5344CB8AC3E}">
        <p14:creationId xmlns:p14="http://schemas.microsoft.com/office/powerpoint/2010/main" val="138168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906BB5-C4BA-47AF-9E00-2FD2934B9F47}" type="datetimeFigureOut">
              <a:rPr lang="en-US"/>
              <a:pPr>
                <a:defRPr/>
              </a:pPr>
              <a:t>8/29/2018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E87DF72-28B5-4254-8CA5-C70298AD1A29}" type="slidenum">
              <a:rPr lang="en-US" altLang="en-US"/>
              <a:pPr/>
              <a:t>‹#›</a:t>
            </a:fld>
            <a:endParaRPr lang="en-US" altLang="en-US"/>
          </a:p>
        </p:txBody>
      </p:sp>
    </p:spTree>
    <p:extLst>
      <p:ext uri="{BB962C8B-B14F-4D97-AF65-F5344CB8AC3E}">
        <p14:creationId xmlns:p14="http://schemas.microsoft.com/office/powerpoint/2010/main" val="140913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AEBE19-F9DA-419B-B732-D947D20DDBBE}" type="datetimeFigureOut">
              <a:rPr lang="en-US"/>
              <a:pPr>
                <a:defRPr/>
              </a:pPr>
              <a:t>8/29/2018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00870D7-AB3F-44C6-8061-98A685B71244}" type="slidenum">
              <a:rPr lang="en-US" altLang="en-US"/>
              <a:pPr/>
              <a:t>‹#›</a:t>
            </a:fld>
            <a:endParaRPr lang="en-US" altLang="en-US"/>
          </a:p>
        </p:txBody>
      </p:sp>
    </p:spTree>
    <p:extLst>
      <p:ext uri="{BB962C8B-B14F-4D97-AF65-F5344CB8AC3E}">
        <p14:creationId xmlns:p14="http://schemas.microsoft.com/office/powerpoint/2010/main" val="133946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38A8F114-7B38-4854-8988-AE58840ED483}" type="slidenum">
              <a:rPr lang="en-US" altLang="en-US"/>
              <a:pPr/>
              <a:t>‹#›</a:t>
            </a:fld>
            <a:endParaRPr lang="en-US" altLang="en-US"/>
          </a:p>
        </p:txBody>
      </p:sp>
    </p:spTree>
    <p:extLst>
      <p:ext uri="{BB962C8B-B14F-4D97-AF65-F5344CB8AC3E}">
        <p14:creationId xmlns:p14="http://schemas.microsoft.com/office/powerpoint/2010/main" val="10942742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B90C06-65A7-4FEC-89AA-6E4320E6410A}" type="datetimeFigureOut">
              <a:rPr lang="en-US"/>
              <a:pPr>
                <a:defRPr/>
              </a:pPr>
              <a:t>8/29/2018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F832D76-BA9C-461D-A0FC-0E753338E21B}" type="slidenum">
              <a:rPr lang="en-US" altLang="en-US"/>
              <a:pPr/>
              <a:t>‹#›</a:t>
            </a:fld>
            <a:endParaRPr lang="en-US" altLang="en-US"/>
          </a:p>
        </p:txBody>
      </p:sp>
    </p:spTree>
    <p:extLst>
      <p:ext uri="{BB962C8B-B14F-4D97-AF65-F5344CB8AC3E}">
        <p14:creationId xmlns:p14="http://schemas.microsoft.com/office/powerpoint/2010/main" val="367088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D37502-958B-49E8-9428-254440F491F6}" type="datetimeFigureOut">
              <a:rPr lang="en-US"/>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ED2947-284E-4441-A829-F6C802B05536}" type="slidenum">
              <a:rPr lang="en-US" altLang="en-US"/>
              <a:pPr/>
              <a:t>‹#›</a:t>
            </a:fld>
            <a:endParaRPr lang="en-US" altLang="en-US"/>
          </a:p>
        </p:txBody>
      </p:sp>
    </p:spTree>
    <p:extLst>
      <p:ext uri="{BB962C8B-B14F-4D97-AF65-F5344CB8AC3E}">
        <p14:creationId xmlns:p14="http://schemas.microsoft.com/office/powerpoint/2010/main" val="368281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44065B-BD83-4B6C-9587-189DA628B856}" type="datetimeFigureOut">
              <a:rPr lang="en-US"/>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96BF65-B3A9-4707-8BEE-F60F92359153}" type="slidenum">
              <a:rPr lang="en-US" altLang="en-US"/>
              <a:pPr/>
              <a:t>‹#›</a:t>
            </a:fld>
            <a:endParaRPr lang="en-US" altLang="en-US"/>
          </a:p>
        </p:txBody>
      </p:sp>
    </p:spTree>
    <p:extLst>
      <p:ext uri="{BB962C8B-B14F-4D97-AF65-F5344CB8AC3E}">
        <p14:creationId xmlns:p14="http://schemas.microsoft.com/office/powerpoint/2010/main" val="373438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1FA4B4-A1BE-44E5-90C2-B6512D7E0DB8}"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D76940-B3DA-4FB6-9CB4-473871443441}" type="slidenum">
              <a:rPr lang="en-US" altLang="en-US"/>
              <a:pPr/>
              <a:t>‹#›</a:t>
            </a:fld>
            <a:endParaRPr lang="en-US" altLang="en-US"/>
          </a:p>
        </p:txBody>
      </p:sp>
    </p:spTree>
    <p:extLst>
      <p:ext uri="{BB962C8B-B14F-4D97-AF65-F5344CB8AC3E}">
        <p14:creationId xmlns:p14="http://schemas.microsoft.com/office/powerpoint/2010/main" val="2178796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8C9039-719A-434C-B1B8-D01F99154E09}"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87B4D2-2267-425C-BE37-6C8407E1D348}" type="slidenum">
              <a:rPr lang="en-US" altLang="en-US"/>
              <a:pPr/>
              <a:t>‹#›</a:t>
            </a:fld>
            <a:endParaRPr lang="en-US" altLang="en-US"/>
          </a:p>
        </p:txBody>
      </p:sp>
    </p:spTree>
    <p:extLst>
      <p:ext uri="{BB962C8B-B14F-4D97-AF65-F5344CB8AC3E}">
        <p14:creationId xmlns:p14="http://schemas.microsoft.com/office/powerpoint/2010/main" val="25534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68"/>
            <a:ext cx="8229600" cy="1143000"/>
          </a:xfrm>
        </p:spPr>
        <p:txBody>
          <a:bodyPr/>
          <a:lstStyle>
            <a:lvl1pPr>
              <a:defRPr sz="3600" b="1" i="0" baseline="0"/>
            </a:lvl1pPr>
          </a:lstStyle>
          <a:p>
            <a:r>
              <a:rPr lang="en-US"/>
              <a:t>Click to edit Master title style</a:t>
            </a:r>
            <a:endParaRPr lang="en-US" dirty="0"/>
          </a:p>
        </p:txBody>
      </p:sp>
      <p:sp>
        <p:nvSpPr>
          <p:cNvPr id="4"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0"/>
          </p:nvPr>
        </p:nvSpPr>
        <p:spPr/>
        <p:txBody>
          <a:bodyPr/>
          <a:lstStyle>
            <a:lvl1pPr>
              <a:defRPr/>
            </a:lvl1pPr>
          </a:lstStyle>
          <a:p>
            <a:fld id="{04018D1F-B2B3-4C46-8A4A-BEA8FCCB80B5}" type="slidenum">
              <a:rPr lang="en-US" altLang="en-US"/>
              <a:pPr/>
              <a:t>‹#›</a:t>
            </a:fld>
            <a:endParaRPr lang="en-US" altLang="en-US"/>
          </a:p>
        </p:txBody>
      </p:sp>
    </p:spTree>
    <p:extLst>
      <p:ext uri="{BB962C8B-B14F-4D97-AF65-F5344CB8AC3E}">
        <p14:creationId xmlns:p14="http://schemas.microsoft.com/office/powerpoint/2010/main" val="39343281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990600"/>
            <a:ext cx="7467600" cy="1143000"/>
          </a:xfrm>
          <a:prstGeom prst="rect">
            <a:avLst/>
          </a:prstGeom>
        </p:spPr>
        <p:txBody>
          <a:bodyPr rtlCol="0">
            <a:normAutofit/>
          </a:bodyPr>
          <a:lstStyle>
            <a:lvl1pPr>
              <a:defRPr sz="3600" b="1" i="0" baseline="0"/>
            </a:lvl1pPr>
          </a:lstStyle>
          <a:p>
            <a:r>
              <a:rPr lang="en-US"/>
              <a:t>Click to edit Master title style</a:t>
            </a:r>
            <a:endParaRPr lang="en-US" dirty="0"/>
          </a:p>
        </p:txBody>
      </p:sp>
      <p:sp>
        <p:nvSpPr>
          <p:cNvPr id="6"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431DB40B-95FD-4B29-9739-E8ADA4306F13}" type="slidenum">
              <a:rPr lang="en-US" altLang="en-US"/>
              <a:pPr/>
              <a:t>‹#›</a:t>
            </a:fld>
            <a:endParaRPr lang="en-US" altLang="en-US"/>
          </a:p>
        </p:txBody>
      </p:sp>
    </p:spTree>
    <p:extLst>
      <p:ext uri="{BB962C8B-B14F-4D97-AF65-F5344CB8AC3E}">
        <p14:creationId xmlns:p14="http://schemas.microsoft.com/office/powerpoint/2010/main" val="29112295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FFFFFF"/>
                </a:solidFill>
              </a:defRPr>
            </a:lvl1pPr>
          </a:lstStyle>
          <a:p>
            <a:fld id="{EF4E0D47-69A8-4642-80A3-63D6CEB21C40}" type="slidenum">
              <a:rPr lang="en-US" altLang="en-US"/>
              <a:pPr/>
              <a:t>‹#›</a:t>
            </a:fld>
            <a:endParaRPr lang="en-US" altLang="en-US"/>
          </a:p>
        </p:txBody>
      </p:sp>
    </p:spTree>
    <p:extLst>
      <p:ext uri="{BB962C8B-B14F-4D97-AF65-F5344CB8AC3E}">
        <p14:creationId xmlns:p14="http://schemas.microsoft.com/office/powerpoint/2010/main" val="26063606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58F79B9-028F-4231-91E1-5EB233D30526}"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25989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4" descr="Title-Page-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38481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524000"/>
            <a:ext cx="38481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8C159BE-EFDE-4CD1-A448-68E04B654BC4}" type="slidenum">
              <a:rPr lang="en-US" altLang="en-US"/>
              <a:pPr/>
              <a:t>‹#›</a:t>
            </a:fld>
            <a:endParaRPr lang="en-US" altLang="en-US">
              <a:solidFill>
                <a:srgbClr val="000000"/>
              </a:solidFill>
            </a:endParaRPr>
          </a:p>
        </p:txBody>
      </p:sp>
    </p:spTree>
    <p:extLst>
      <p:ext uri="{BB962C8B-B14F-4D97-AF65-F5344CB8AC3E}">
        <p14:creationId xmlns:p14="http://schemas.microsoft.com/office/powerpoint/2010/main" val="8553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319165"/>
            <a:ext cx="8229600" cy="1143000"/>
          </a:xfrm>
          <a:prstGeom prst="rect">
            <a:avLst/>
          </a:prstGeom>
        </p:spPr>
        <p:txBody>
          <a:bodyPr rtlCol="0">
            <a:normAutofit/>
          </a:bodyPr>
          <a:lstStyle/>
          <a:p>
            <a:r>
              <a:rPr lang="en-US"/>
              <a:t>Click to edit Master title style</a:t>
            </a:r>
            <a:endParaRPr lang="en-US" dirty="0"/>
          </a:p>
        </p:txBody>
      </p:sp>
      <p:sp>
        <p:nvSpPr>
          <p:cNvPr id="6" name="Text Placeholder 2"/>
          <p:cNvSpPr>
            <a:spLocks noGrp="1"/>
          </p:cNvSpPr>
          <p:nvPr>
            <p:ph idx="1"/>
          </p:nvPr>
        </p:nvSpPr>
        <p:spPr>
          <a:xfrm>
            <a:off x="457200" y="2712767"/>
            <a:ext cx="8229600" cy="3413397"/>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6888163" y="6423025"/>
            <a:ext cx="2133600" cy="365125"/>
          </a:xfrm>
        </p:spPr>
        <p:txBody>
          <a:bodyPr/>
          <a:lstStyle>
            <a:lvl1pPr>
              <a:defRPr/>
            </a:lvl1pPr>
          </a:lstStyle>
          <a:p>
            <a:fld id="{56DB7C8B-BAFC-4FAD-8DF2-6E208BEFAA4D}" type="slidenum">
              <a:rPr lang="en-US" altLang="en-US"/>
              <a:pPr/>
              <a:t>‹#›</a:t>
            </a:fld>
            <a:endParaRPr lang="en-US" altLang="en-US"/>
          </a:p>
        </p:txBody>
      </p:sp>
    </p:spTree>
    <p:extLst>
      <p:ext uri="{BB962C8B-B14F-4D97-AF65-F5344CB8AC3E}">
        <p14:creationId xmlns:p14="http://schemas.microsoft.com/office/powerpoint/2010/main" val="313207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19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2713038"/>
            <a:ext cx="8229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1C13C1-BEA8-4DB2-A21B-8323AD0A5E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81" r:id="rId4"/>
    <p:sldLayoutId id="2147484996" r:id="rId5"/>
    <p:sldLayoutId id="2147484997" r:id="rId6"/>
    <p:sldLayoutId id="2147484998" r:id="rId7"/>
    <p:sldLayoutId id="2147484999" r:id="rId8"/>
    <p:sldLayoutId id="2147485000" r:id="rId9"/>
    <p:sldLayoutId id="2147485002" r:id="rId10"/>
    <p:sldLayoutId id="2147485003" r:id="rId11"/>
    <p:sldLayoutId id="2147485005" r:id="rId12"/>
    <p:sldLayoutId id="2147485006" r:id="rId13"/>
  </p:sldLayoutIdLst>
  <p:hf hdr="0" ftr="0" dt="0"/>
  <p:txStyles>
    <p:titleStyle>
      <a:lvl1pPr algn="l" defTabSz="457200" rtl="0" eaLnBrk="0" fontAlgn="base" hangingPunct="0">
        <a:spcBef>
          <a:spcPct val="0"/>
        </a:spcBef>
        <a:spcAft>
          <a:spcPct val="0"/>
        </a:spcAft>
        <a:defRPr sz="4400" kern="1200">
          <a:solidFill>
            <a:schemeClr val="tx2"/>
          </a:solidFill>
          <a:latin typeface="Arial"/>
          <a:ea typeface="+mj-ea"/>
          <a:cs typeface="Arial"/>
        </a:defRPr>
      </a:lvl1pPr>
      <a:lvl2pPr algn="l" defTabSz="457200" rtl="0" eaLnBrk="0" fontAlgn="base" hangingPunct="0">
        <a:spcBef>
          <a:spcPct val="0"/>
        </a:spcBef>
        <a:spcAft>
          <a:spcPct val="0"/>
        </a:spcAft>
        <a:defRPr sz="4400">
          <a:solidFill>
            <a:schemeClr val="tx2"/>
          </a:solidFill>
          <a:latin typeface="Arial" charset="0"/>
          <a:cs typeface="Arial" charset="0"/>
        </a:defRPr>
      </a:lvl2pPr>
      <a:lvl3pPr algn="l" defTabSz="457200" rtl="0" eaLnBrk="0" fontAlgn="base" hangingPunct="0">
        <a:spcBef>
          <a:spcPct val="0"/>
        </a:spcBef>
        <a:spcAft>
          <a:spcPct val="0"/>
        </a:spcAft>
        <a:defRPr sz="4400">
          <a:solidFill>
            <a:schemeClr val="tx2"/>
          </a:solidFill>
          <a:latin typeface="Arial" charset="0"/>
          <a:cs typeface="Arial" charset="0"/>
        </a:defRPr>
      </a:lvl3pPr>
      <a:lvl4pPr algn="l" defTabSz="457200" rtl="0" eaLnBrk="0" fontAlgn="base" hangingPunct="0">
        <a:spcBef>
          <a:spcPct val="0"/>
        </a:spcBef>
        <a:spcAft>
          <a:spcPct val="0"/>
        </a:spcAft>
        <a:defRPr sz="4400">
          <a:solidFill>
            <a:schemeClr val="tx2"/>
          </a:solidFill>
          <a:latin typeface="Arial" charset="0"/>
          <a:cs typeface="Arial" charset="0"/>
        </a:defRPr>
      </a:lvl4pPr>
      <a:lvl5pPr algn="l" defTabSz="457200" rtl="0" eaLnBrk="0" fontAlgn="base" hangingPunct="0">
        <a:spcBef>
          <a:spcPct val="0"/>
        </a:spcBef>
        <a:spcAft>
          <a:spcPct val="0"/>
        </a:spcAft>
        <a:defRPr sz="4400">
          <a:solidFill>
            <a:schemeClr val="tx2"/>
          </a:solidFill>
          <a:latin typeface="Arial" charset="0"/>
          <a:cs typeface="Arial" charset="0"/>
        </a:defRPr>
      </a:lvl5pPr>
      <a:lvl6pPr marL="457200" algn="l" defTabSz="457200" rtl="0" eaLnBrk="1" fontAlgn="base" hangingPunct="1">
        <a:spcBef>
          <a:spcPct val="0"/>
        </a:spcBef>
        <a:spcAft>
          <a:spcPct val="0"/>
        </a:spcAft>
        <a:defRPr sz="4400">
          <a:solidFill>
            <a:schemeClr val="tx2"/>
          </a:solidFill>
          <a:latin typeface="Arial" charset="0"/>
          <a:cs typeface="Arial" charset="0"/>
        </a:defRPr>
      </a:lvl6pPr>
      <a:lvl7pPr marL="914400" algn="l" defTabSz="457200" rtl="0" eaLnBrk="1" fontAlgn="base" hangingPunct="1">
        <a:spcBef>
          <a:spcPct val="0"/>
        </a:spcBef>
        <a:spcAft>
          <a:spcPct val="0"/>
        </a:spcAft>
        <a:defRPr sz="4400">
          <a:solidFill>
            <a:schemeClr val="tx2"/>
          </a:solidFill>
          <a:latin typeface="Arial" charset="0"/>
          <a:cs typeface="Arial" charset="0"/>
        </a:defRPr>
      </a:lvl7pPr>
      <a:lvl8pPr marL="1371600" algn="l" defTabSz="457200" rtl="0" eaLnBrk="1" fontAlgn="base" hangingPunct="1">
        <a:spcBef>
          <a:spcPct val="0"/>
        </a:spcBef>
        <a:spcAft>
          <a:spcPct val="0"/>
        </a:spcAft>
        <a:defRPr sz="4400">
          <a:solidFill>
            <a:schemeClr val="tx2"/>
          </a:solidFill>
          <a:latin typeface="Arial" charset="0"/>
          <a:cs typeface="Arial" charset="0"/>
        </a:defRPr>
      </a:lvl8pPr>
      <a:lvl9pPr marL="1828800" algn="l" defTabSz="457200"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defTabSz="457200" rtl="0" eaLnBrk="0" fontAlgn="base" hangingPunct="0">
        <a:lnSpc>
          <a:spcPct val="70000"/>
        </a:lnSpc>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lnSpc>
          <a:spcPct val="70000"/>
        </a:lnSpc>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lnSpc>
          <a:spcPct val="70000"/>
        </a:lnSpc>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lnSpc>
          <a:spcPct val="70000"/>
        </a:lnSpc>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lnSpc>
          <a:spcPct val="70000"/>
        </a:lnSpc>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34" charset="-128"/>
              </a:defRPr>
            </a:lvl1pPr>
          </a:lstStyle>
          <a:p>
            <a:pPr>
              <a:defRPr/>
            </a:pPr>
            <a:fld id="{EDFC43A7-875F-41B2-A08F-DEA0F7725B1D}" type="datetimeFigureOut">
              <a:rPr lang="en-US"/>
              <a:pPr>
                <a:defRPr/>
              </a:pPr>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2447F3-FB8B-4B80-A416-9DDAC40BC6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xStyles>
    <p:titleStyle>
      <a:lvl1pPr algn="ctr" defTabSz="457200" rtl="0" eaLnBrk="0" fontAlgn="base" hangingPunct="0">
        <a:spcBef>
          <a:spcPct val="0"/>
        </a:spcBef>
        <a:spcAft>
          <a:spcPct val="0"/>
        </a:spcAft>
        <a:defRPr sz="3600" b="1" kern="1200">
          <a:solidFill>
            <a:schemeClr val="tx1"/>
          </a:solidFill>
          <a:latin typeface="Arial" pitchFamily="34" charset="0"/>
          <a:ea typeface="+mj-ea"/>
          <a:cs typeface="+mj-cs"/>
        </a:defRPr>
      </a:lvl1pPr>
      <a:lvl2pPr algn="ctr" defTabSz="457200" rtl="0" eaLnBrk="0" fontAlgn="base" hangingPunct="0">
        <a:spcBef>
          <a:spcPct val="0"/>
        </a:spcBef>
        <a:spcAft>
          <a:spcPct val="0"/>
        </a:spcAft>
        <a:defRPr sz="3600" b="1">
          <a:solidFill>
            <a:schemeClr val="tx1"/>
          </a:solidFill>
          <a:latin typeface="Arial" pitchFamily="34" charset="0"/>
        </a:defRPr>
      </a:lvl2pPr>
      <a:lvl3pPr algn="ctr" defTabSz="457200" rtl="0" eaLnBrk="0" fontAlgn="base" hangingPunct="0">
        <a:spcBef>
          <a:spcPct val="0"/>
        </a:spcBef>
        <a:spcAft>
          <a:spcPct val="0"/>
        </a:spcAft>
        <a:defRPr sz="3600" b="1">
          <a:solidFill>
            <a:schemeClr val="tx1"/>
          </a:solidFill>
          <a:latin typeface="Arial" pitchFamily="34" charset="0"/>
        </a:defRPr>
      </a:lvl3pPr>
      <a:lvl4pPr algn="ctr" defTabSz="457200" rtl="0" eaLnBrk="0" fontAlgn="base" hangingPunct="0">
        <a:spcBef>
          <a:spcPct val="0"/>
        </a:spcBef>
        <a:spcAft>
          <a:spcPct val="0"/>
        </a:spcAft>
        <a:defRPr sz="3600" b="1">
          <a:solidFill>
            <a:schemeClr val="tx1"/>
          </a:solidFill>
          <a:latin typeface="Arial" pitchFamily="34" charset="0"/>
        </a:defRPr>
      </a:lvl4pPr>
      <a:lvl5pPr algn="ctr" defTabSz="457200" rtl="0" eaLnBrk="0" fontAlgn="base" hangingPunct="0">
        <a:spcBef>
          <a:spcPct val="0"/>
        </a:spcBef>
        <a:spcAft>
          <a:spcPct val="0"/>
        </a:spcAft>
        <a:defRPr sz="3600" b="1">
          <a:solidFill>
            <a:schemeClr val="tx1"/>
          </a:solidFill>
          <a:latin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ts val="600"/>
        </a:spcBef>
        <a:spcAft>
          <a:spcPct val="0"/>
        </a:spcAft>
        <a:buFont typeface="Arial" panose="020B0604020202020204"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ts val="6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ts val="6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asponline.org/standards-and-certification/state-school-psychology-credentialing-requireme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money.usnews.com/careers/best-jobs/school-psychologi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nasponlin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forms/d/e/1FAIpQLSftKespoMhPdWvEqFhfWleSpRbev4Hm-LxzcfUEEX6JtLRgdQ/viewform"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ensus.gov/prod/2010pubs/acsbr09-15.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census.gov/prod/2010pubs/acs-11.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38200" y="3429000"/>
            <a:ext cx="7620000" cy="1200329"/>
          </a:xfrm>
          <a:prstGeom prst="rect">
            <a:avLst/>
          </a:prstGeom>
          <a:noFill/>
        </p:spPr>
        <p:txBody>
          <a:bodyPr wrap="square" rtlCol="0">
            <a:spAutoFit/>
          </a:bodyPr>
          <a:lstStyle/>
          <a:p>
            <a:r>
              <a:rPr lang="en-US" sz="3600" b="1" dirty="0">
                <a:solidFill>
                  <a:schemeClr val="bg1">
                    <a:lumMod val="75000"/>
                  </a:schemeClr>
                </a:solidFill>
              </a:rPr>
              <a:t>Improving the Lives and Learning of Children and Youth</a:t>
            </a:r>
          </a:p>
        </p:txBody>
      </p:sp>
    </p:spTree>
    <p:extLst>
      <p:ext uri="{BB962C8B-B14F-4D97-AF65-F5344CB8AC3E}">
        <p14:creationId xmlns:p14="http://schemas.microsoft.com/office/powerpoint/2010/main" val="9820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95600" y="589764"/>
            <a:ext cx="6106789" cy="1143000"/>
          </a:xfrm>
        </p:spPr>
        <p:txBody>
          <a:bodyPr/>
          <a:lstStyle/>
          <a:p>
            <a:pPr algn="ctr"/>
            <a:r>
              <a:rPr lang="en-US" altLang="en-US" dirty="0">
                <a:latin typeface="Arial" panose="020B0604020202020204" pitchFamily="34" charset="0"/>
                <a:cs typeface="Arial" panose="020B0604020202020204" pitchFamily="34" charset="0"/>
              </a:rPr>
              <a:t>WHERE DO SCHOOL PSYCHOLOGISTS WORK? </a:t>
            </a:r>
            <a:endParaRPr lang="en-US" altLang="en-US" dirty="0">
              <a:solidFill>
                <a:srgbClr val="FF0000"/>
              </a:solidFill>
              <a:latin typeface="Arial" panose="020B0604020202020204" pitchFamily="34" charset="0"/>
              <a:cs typeface="Arial" panose="020B0604020202020204" pitchFamily="34" charset="0"/>
            </a:endParaRPr>
          </a:p>
        </p:txBody>
      </p:sp>
      <p:sp>
        <p:nvSpPr>
          <p:cNvPr id="256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639D8F61-35CE-411D-B648-B4A42F199CDF}" type="slidenum">
              <a:rPr lang="en-US" altLang="en-US" sz="1400">
                <a:solidFill>
                  <a:srgbClr val="00386A"/>
                </a:solidFill>
              </a:rPr>
              <a:pPr>
                <a:lnSpc>
                  <a:spcPct val="100000"/>
                </a:lnSpc>
                <a:spcBef>
                  <a:spcPct val="0"/>
                </a:spcBef>
                <a:buFontTx/>
                <a:buNone/>
              </a:pPr>
              <a:t>10</a:t>
            </a:fld>
            <a:endParaRPr lang="en-US" altLang="en-US" sz="1400"/>
          </a:p>
        </p:txBody>
      </p:sp>
      <p:grpSp>
        <p:nvGrpSpPr>
          <p:cNvPr id="25605" name="Group 1"/>
          <p:cNvGrpSpPr>
            <a:grpSpLocks/>
          </p:cNvGrpSpPr>
          <p:nvPr/>
        </p:nvGrpSpPr>
        <p:grpSpPr bwMode="auto">
          <a:xfrm>
            <a:off x="232384" y="761155"/>
            <a:ext cx="9074805" cy="6040373"/>
            <a:chOff x="228775" y="335683"/>
            <a:chExt cx="8468537" cy="5575728"/>
          </a:xfrm>
        </p:grpSpPr>
        <p:pic>
          <p:nvPicPr>
            <p:cNvPr id="25606" name="Picture 6"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75" y="828832"/>
              <a:ext cx="1916418" cy="50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559" y="4545384"/>
              <a:ext cx="1143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2551" y="4627108"/>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0"/>
            <p:cNvSpPr txBox="1">
              <a:spLocks noChangeArrowheads="1"/>
            </p:cNvSpPr>
            <p:nvPr/>
          </p:nvSpPr>
          <p:spPr bwMode="auto">
            <a:xfrm>
              <a:off x="530224" y="335683"/>
              <a:ext cx="13135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86% </a:t>
              </a:r>
            </a:p>
            <a:p>
              <a:pPr algn="ctr">
                <a:lnSpc>
                  <a:spcPct val="100000"/>
                </a:lnSpc>
                <a:spcBef>
                  <a:spcPct val="0"/>
                </a:spcBef>
                <a:buFontTx/>
                <a:buNone/>
              </a:pPr>
              <a:r>
                <a:rPr lang="en-US" altLang="en-US" sz="1400" dirty="0"/>
                <a:t>Public Schools</a:t>
              </a:r>
            </a:p>
          </p:txBody>
        </p:sp>
        <p:sp>
          <p:nvSpPr>
            <p:cNvPr id="25610" name="TextBox 12"/>
            <p:cNvSpPr txBox="1">
              <a:spLocks noChangeArrowheads="1"/>
            </p:cNvSpPr>
            <p:nvPr/>
          </p:nvSpPr>
          <p:spPr bwMode="auto">
            <a:xfrm>
              <a:off x="4127227" y="3959259"/>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7%</a:t>
              </a:r>
            </a:p>
            <a:p>
              <a:pPr algn="ctr">
                <a:lnSpc>
                  <a:spcPct val="100000"/>
                </a:lnSpc>
                <a:spcBef>
                  <a:spcPct val="0"/>
                </a:spcBef>
                <a:buFontTx/>
                <a:buNone/>
              </a:pPr>
              <a:r>
                <a:rPr lang="en-US" altLang="en-US" sz="1400" dirty="0"/>
                <a:t>Private Practice</a:t>
              </a:r>
            </a:p>
          </p:txBody>
        </p:sp>
        <p:sp>
          <p:nvSpPr>
            <p:cNvPr id="25611" name="TextBox 13"/>
            <p:cNvSpPr txBox="1">
              <a:spLocks noChangeArrowheads="1"/>
            </p:cNvSpPr>
            <p:nvPr/>
          </p:nvSpPr>
          <p:spPr bwMode="auto">
            <a:xfrm>
              <a:off x="1825559" y="3673020"/>
              <a:ext cx="114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10%</a:t>
              </a:r>
            </a:p>
            <a:p>
              <a:pPr algn="ctr">
                <a:lnSpc>
                  <a:spcPct val="100000"/>
                </a:lnSpc>
                <a:spcBef>
                  <a:spcPct val="0"/>
                </a:spcBef>
                <a:buFontTx/>
                <a:buNone/>
              </a:pPr>
              <a:r>
                <a:rPr lang="en-US" altLang="en-US" sz="1400" dirty="0"/>
                <a:t>Colleges &amp; Universities</a:t>
              </a:r>
            </a:p>
            <a:p>
              <a:pPr algn="ctr">
                <a:lnSpc>
                  <a:spcPct val="100000"/>
                </a:lnSpc>
                <a:spcBef>
                  <a:spcPct val="0"/>
                </a:spcBef>
                <a:buFontTx/>
                <a:buNone/>
              </a:pPr>
              <a:endParaRPr lang="en-US" altLang="en-US" sz="1400" dirty="0"/>
            </a:p>
          </p:txBody>
        </p:sp>
        <p:pic>
          <p:nvPicPr>
            <p:cNvPr id="25613" name="Picture 15" descr="building-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656" y="5025362"/>
              <a:ext cx="76199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 descr="building-ico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556" y="5071835"/>
              <a:ext cx="658376" cy="6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19"/>
            <p:cNvSpPr txBox="1">
              <a:spLocks noChangeArrowheads="1"/>
            </p:cNvSpPr>
            <p:nvPr/>
          </p:nvSpPr>
          <p:spPr bwMode="auto">
            <a:xfrm>
              <a:off x="5254559" y="3994062"/>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6.7% </a:t>
              </a:r>
            </a:p>
            <a:p>
              <a:pPr algn="ctr">
                <a:lnSpc>
                  <a:spcPct val="100000"/>
                </a:lnSpc>
                <a:spcBef>
                  <a:spcPct val="0"/>
                </a:spcBef>
                <a:buFontTx/>
                <a:buNone/>
              </a:pPr>
              <a:r>
                <a:rPr lang="en-US" altLang="en-US" sz="1400" dirty="0"/>
                <a:t>Faith-Based Schools</a:t>
              </a:r>
            </a:p>
          </p:txBody>
        </p:sp>
        <p:sp>
          <p:nvSpPr>
            <p:cNvPr id="25616" name="TextBox 20"/>
            <p:cNvSpPr txBox="1">
              <a:spLocks noChangeArrowheads="1"/>
            </p:cNvSpPr>
            <p:nvPr/>
          </p:nvSpPr>
          <p:spPr bwMode="auto">
            <a:xfrm>
              <a:off x="5913983" y="4367296"/>
              <a:ext cx="1371600" cy="68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1.6%</a:t>
              </a:r>
            </a:p>
            <a:p>
              <a:pPr algn="ctr">
                <a:lnSpc>
                  <a:spcPct val="100000"/>
                </a:lnSpc>
                <a:spcBef>
                  <a:spcPct val="0"/>
                </a:spcBef>
                <a:buFontTx/>
                <a:buNone/>
              </a:pPr>
              <a:r>
                <a:rPr lang="en-US" altLang="en-US" sz="1400" dirty="0"/>
                <a:t>Dept. of Education</a:t>
              </a:r>
            </a:p>
          </p:txBody>
        </p:sp>
        <p:sp>
          <p:nvSpPr>
            <p:cNvPr id="25617" name="TextBox 21"/>
            <p:cNvSpPr txBox="1">
              <a:spLocks noChangeArrowheads="1"/>
            </p:cNvSpPr>
            <p:nvPr/>
          </p:nvSpPr>
          <p:spPr bwMode="auto">
            <a:xfrm>
              <a:off x="6991095" y="4596257"/>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1.5 Clinics &amp; hospitals</a:t>
              </a:r>
            </a:p>
          </p:txBody>
        </p:sp>
        <p:sp>
          <p:nvSpPr>
            <p:cNvPr id="25622" name="TextBox 40"/>
            <p:cNvSpPr txBox="1">
              <a:spLocks noChangeArrowheads="1"/>
            </p:cNvSpPr>
            <p:nvPr/>
          </p:nvSpPr>
          <p:spPr bwMode="auto">
            <a:xfrm>
              <a:off x="4572000" y="2831068"/>
              <a:ext cx="4125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800" b="1">
                  <a:solidFill>
                    <a:schemeClr val="bg1"/>
                  </a:solidFill>
                </a:rPr>
                <a:t>7.7%</a:t>
              </a:r>
            </a:p>
          </p:txBody>
        </p:sp>
      </p:grpSp>
      <p:pic>
        <p:nvPicPr>
          <p:cNvPr id="23" name="Picture 8"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483" y="5138104"/>
            <a:ext cx="1241380" cy="15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3"/>
          <p:cNvSpPr txBox="1">
            <a:spLocks noChangeArrowheads="1"/>
          </p:cNvSpPr>
          <p:nvPr/>
        </p:nvSpPr>
        <p:spPr bwMode="auto">
          <a:xfrm>
            <a:off x="3200400" y="4608493"/>
            <a:ext cx="114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8%</a:t>
            </a:r>
          </a:p>
          <a:p>
            <a:pPr algn="ctr">
              <a:lnSpc>
                <a:spcPct val="100000"/>
              </a:lnSpc>
              <a:spcBef>
                <a:spcPct val="0"/>
              </a:spcBef>
              <a:buFontTx/>
              <a:buNone/>
            </a:pPr>
            <a:r>
              <a:rPr lang="en-US" altLang="en-US" sz="1400" dirty="0"/>
              <a:t>Private Schools</a:t>
            </a:r>
          </a:p>
          <a:p>
            <a:pPr algn="ctr">
              <a:lnSpc>
                <a:spcPct val="100000"/>
              </a:lnSpc>
              <a:spcBef>
                <a:spcPct val="0"/>
              </a:spcBef>
              <a:buFontTx/>
              <a:buNone/>
            </a:pPr>
            <a:endParaRPr lang="en-US" altLang="en-US" sz="1400" dirty="0"/>
          </a:p>
        </p:txBody>
      </p:sp>
      <p:pic>
        <p:nvPicPr>
          <p:cNvPr id="25" name="Picture 9"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1894" y="5443902"/>
            <a:ext cx="1026696"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1"/>
          <p:cNvSpPr>
            <a:spLocks noChangeArrowheads="1"/>
          </p:cNvSpPr>
          <p:nvPr/>
        </p:nvSpPr>
        <p:spPr bwMode="auto">
          <a:xfrm>
            <a:off x="538212" y="6312841"/>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93706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sz="2400" dirty="0">
                <a:latin typeface="Arial" panose="020B0604020202020204" pitchFamily="34" charset="0"/>
                <a:cs typeface="Arial" panose="020B0604020202020204" pitchFamily="34" charset="0"/>
              </a:rPr>
              <a:t>WHO ARE TODAY’S SCHOOL PSYCHOLOGISTS?</a:t>
            </a:r>
            <a:r>
              <a:rPr lang="en-US" altLang="en-US" dirty="0">
                <a:latin typeface="Arial" panose="020B0604020202020204" pitchFamily="34" charset="0"/>
                <a:cs typeface="Arial" panose="020B0604020202020204" pitchFamily="34" charset="0"/>
              </a:rPr>
              <a:t> </a:t>
            </a:r>
            <a:br>
              <a:rPr lang="en-US" altLang="en-US" b="0" dirty="0">
                <a:latin typeface="Arial" panose="020B0604020202020204" pitchFamily="34" charset="0"/>
                <a:cs typeface="Arial" panose="020B0604020202020204" pitchFamily="34" charset="0"/>
              </a:rPr>
            </a:br>
            <a:r>
              <a:rPr lang="en-US" altLang="en-US" sz="3200" b="0" dirty="0">
                <a:solidFill>
                  <a:srgbClr val="CE3C18"/>
                </a:solidFill>
                <a:latin typeface="Arial" panose="020B0604020202020204" pitchFamily="34" charset="0"/>
                <a:cs typeface="Arial" panose="020B0604020202020204" pitchFamily="34" charset="0"/>
              </a:rPr>
              <a:t>Gender </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4FEA213A-28BD-4D45-9B15-B8B128AB0645}" type="slidenum">
              <a:rPr lang="en-US" altLang="en-US" sz="1400">
                <a:solidFill>
                  <a:srgbClr val="00386A"/>
                </a:solidFill>
              </a:rPr>
              <a:pPr>
                <a:lnSpc>
                  <a:spcPct val="100000"/>
                </a:lnSpc>
                <a:spcBef>
                  <a:spcPct val="0"/>
                </a:spcBef>
                <a:buFontTx/>
                <a:buNone/>
              </a:pPr>
              <a:t>11</a:t>
            </a:fld>
            <a:endParaRPr lang="en-US" altLang="en-US" sz="1400"/>
          </a:p>
        </p:txBody>
      </p:sp>
      <p:pic>
        <p:nvPicPr>
          <p:cNvPr id="26631" name="Picture 6" descr="man-icon-symbol-green-h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97368"/>
            <a:ext cx="2209800" cy="498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blue-man-clipart-hi.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1511621"/>
            <a:ext cx="2209800" cy="49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9"/>
          <p:cNvSpPr txBox="1">
            <a:spLocks noChangeArrowheads="1"/>
          </p:cNvSpPr>
          <p:nvPr/>
        </p:nvSpPr>
        <p:spPr bwMode="auto">
          <a:xfrm>
            <a:off x="2514600" y="1676400"/>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dirty="0"/>
              <a:t>83%</a:t>
            </a:r>
          </a:p>
          <a:p>
            <a:pPr algn="ctr">
              <a:lnSpc>
                <a:spcPct val="100000"/>
              </a:lnSpc>
              <a:spcBef>
                <a:spcPct val="0"/>
              </a:spcBef>
              <a:buFontTx/>
              <a:buNone/>
            </a:pPr>
            <a:r>
              <a:rPr lang="en-US" altLang="en-US" sz="2000" dirty="0"/>
              <a:t>women</a:t>
            </a:r>
          </a:p>
        </p:txBody>
      </p:sp>
      <p:sp>
        <p:nvSpPr>
          <p:cNvPr id="26634" name="TextBox 10"/>
          <p:cNvSpPr txBox="1">
            <a:spLocks noChangeArrowheads="1"/>
          </p:cNvSpPr>
          <p:nvPr/>
        </p:nvSpPr>
        <p:spPr bwMode="auto">
          <a:xfrm>
            <a:off x="5600700" y="1654314"/>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 </a:t>
            </a:r>
            <a:r>
              <a:rPr lang="en-US" altLang="en-US" sz="2000" dirty="0"/>
              <a:t>16%</a:t>
            </a:r>
          </a:p>
          <a:p>
            <a:pPr algn="ctr">
              <a:lnSpc>
                <a:spcPct val="100000"/>
              </a:lnSpc>
              <a:spcBef>
                <a:spcPct val="0"/>
              </a:spcBef>
              <a:buFontTx/>
              <a:buNone/>
            </a:pPr>
            <a:r>
              <a:rPr lang="en-US" altLang="en-US" sz="2000" dirty="0"/>
              <a:t>men</a:t>
            </a:r>
          </a:p>
        </p:txBody>
      </p:sp>
      <p:sp>
        <p:nvSpPr>
          <p:cNvPr id="26635" name="Rectangle 11"/>
          <p:cNvSpPr>
            <a:spLocks noChangeArrowheads="1"/>
          </p:cNvSpPr>
          <p:nvPr/>
        </p:nvSpPr>
        <p:spPr bwMode="auto">
          <a:xfrm>
            <a:off x="287069" y="6223000"/>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5920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altLang="en-US" sz="2400" dirty="0">
                <a:latin typeface="Arial" panose="020B0604020202020204" pitchFamily="34" charset="0"/>
                <a:cs typeface="Arial" panose="020B0604020202020204" pitchFamily="34" charset="0"/>
              </a:rPr>
              <a:t>WHO ARE TODAY’S SCHOOL PSYCHOLOGISTS?</a:t>
            </a:r>
            <a:r>
              <a:rPr lang="en-US" altLang="en-US" dirty="0">
                <a:latin typeface="Arial" panose="020B0604020202020204" pitchFamily="34" charset="0"/>
                <a:cs typeface="Arial" panose="020B0604020202020204" pitchFamily="34" charset="0"/>
              </a:rPr>
              <a:t> </a:t>
            </a:r>
            <a:br>
              <a:rPr lang="en-US" altLang="en-US" b="0" dirty="0">
                <a:latin typeface="Arial" panose="020B0604020202020204" pitchFamily="34" charset="0"/>
                <a:cs typeface="Arial" panose="020B0604020202020204" pitchFamily="34" charset="0"/>
              </a:rPr>
            </a:br>
            <a:r>
              <a:rPr lang="en-US" sz="2400" dirty="0">
                <a:solidFill>
                  <a:srgbClr val="CE3C18"/>
                </a:solidFill>
              </a:rPr>
              <a:t>Racial/Ethnic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3893287"/>
              </p:ext>
            </p:extLst>
          </p:nvPr>
        </p:nvGraphicFramePr>
        <p:xfrm>
          <a:off x="42620" y="17526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
          <p:cNvSpPr>
            <a:spLocks noChangeArrowheads="1"/>
          </p:cNvSpPr>
          <p:nvPr/>
        </p:nvSpPr>
        <p:spPr bwMode="auto">
          <a:xfrm>
            <a:off x="228600" y="6273224"/>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10905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t>UNITED STATES DEMOGRAPHICS </a:t>
            </a:r>
            <a:br>
              <a:rPr lang="en-US" dirty="0"/>
            </a:br>
            <a:r>
              <a:rPr lang="en-US" sz="2800" dirty="0">
                <a:solidFill>
                  <a:srgbClr val="CE3C18"/>
                </a:solidFill>
              </a:rPr>
              <a:t>Racial/Ethnic Characteristics</a:t>
            </a:r>
            <a:br>
              <a:rPr lang="en-US" sz="2800" dirty="0">
                <a:solidFill>
                  <a:srgbClr val="CE3C18"/>
                </a:solidFill>
              </a:rPr>
            </a:br>
            <a:r>
              <a:rPr lang="en-US" sz="2000" dirty="0">
                <a:solidFill>
                  <a:srgbClr val="CE3C18"/>
                </a:solidFill>
                <a:hlinkClick r:id="rId3"/>
              </a:rPr>
              <a:t>www.census.gov</a:t>
            </a:r>
            <a:r>
              <a:rPr lang="en-US" sz="2000" dirty="0">
                <a:solidFill>
                  <a:srgbClr val="CE3C18"/>
                </a:solidFill>
              </a:rPr>
              <a:t> </a:t>
            </a:r>
            <a:endParaRPr lang="en-US" sz="2800" dirty="0">
              <a:solidFill>
                <a:srgbClr val="CE3C18"/>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86476409"/>
              </p:ext>
            </p:extLst>
          </p:nvPr>
        </p:nvGraphicFramePr>
        <p:xfrm>
          <a:off x="0" y="1905000"/>
          <a:ext cx="9144000" cy="463786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0"/>
          </p:nvPr>
        </p:nvSpPr>
        <p:spPr/>
        <p:txBody>
          <a:bodyPr/>
          <a:lstStyle/>
          <a:p>
            <a:fld id="{FC4FDAD1-B040-4CC1-AD7A-56E7F2113117}" type="slidenum">
              <a:rPr lang="en-US" altLang="en-US" smtClean="0"/>
              <a:pPr/>
              <a:t>13</a:t>
            </a:fld>
            <a:endParaRPr lang="en-US" altLang="en-US">
              <a:solidFill>
                <a:schemeClr val="tx1"/>
              </a:solidFill>
            </a:endParaRPr>
          </a:p>
        </p:txBody>
      </p:sp>
    </p:spTree>
    <p:extLst>
      <p:ext uri="{BB962C8B-B14F-4D97-AF65-F5344CB8AC3E}">
        <p14:creationId xmlns:p14="http://schemas.microsoft.com/office/powerpoint/2010/main" val="294191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472468"/>
            <a:ext cx="9144000" cy="1143000"/>
          </a:xfrm>
        </p:spPr>
        <p:txBody>
          <a:bodyPr/>
          <a:lstStyle/>
          <a:p>
            <a:pPr algn="ctr" eaLnBrk="1" hangingPunct="1"/>
            <a:r>
              <a:rPr lang="en-US" altLang="en-US" sz="2800" dirty="0">
                <a:latin typeface="Arial" panose="020B0604020202020204" pitchFamily="34" charset="0"/>
                <a:cs typeface="Arial" panose="020B0604020202020204" pitchFamily="34" charset="0"/>
              </a:rPr>
              <a:t>WHO ARE TODAY’S SCHOOL PSYCHOLOGISTS?</a:t>
            </a:r>
            <a:r>
              <a:rPr lang="en-US" altLang="en-US" dirty="0">
                <a:latin typeface="Arial" panose="020B0604020202020204" pitchFamily="34" charset="0"/>
                <a:cs typeface="Arial" panose="020B0604020202020204" pitchFamily="34" charset="0"/>
              </a:rPr>
              <a:t> </a:t>
            </a:r>
            <a:br>
              <a:rPr lang="en-US" altLang="en-US" b="0" dirty="0">
                <a:latin typeface="Arial" panose="020B0604020202020204" pitchFamily="34" charset="0"/>
                <a:cs typeface="Arial" panose="020B0604020202020204" pitchFamily="34" charset="0"/>
              </a:rPr>
            </a:br>
            <a:r>
              <a:rPr lang="en-US" altLang="en-US" sz="2400" b="0" dirty="0">
                <a:solidFill>
                  <a:srgbClr val="CE3C18"/>
                </a:solidFill>
                <a:latin typeface="Arial" panose="020B0604020202020204" pitchFamily="34" charset="0"/>
                <a:cs typeface="Arial" panose="020B0604020202020204" pitchFamily="34" charset="0"/>
              </a:rPr>
              <a:t>Linguistic Diversity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13838242"/>
              </p:ext>
            </p:extLst>
          </p:nvPr>
        </p:nvGraphicFramePr>
        <p:xfrm>
          <a:off x="533400" y="21336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31394EFF-BB59-4F4A-884E-F915B8252E11}" type="slidenum">
              <a:rPr lang="en-US" altLang="en-US" sz="1400">
                <a:solidFill>
                  <a:srgbClr val="00386A"/>
                </a:solidFill>
              </a:rPr>
              <a:pPr>
                <a:lnSpc>
                  <a:spcPct val="100000"/>
                </a:lnSpc>
                <a:spcBef>
                  <a:spcPct val="0"/>
                </a:spcBef>
                <a:buFontTx/>
                <a:buNone/>
              </a:pPr>
              <a:t>14</a:t>
            </a:fld>
            <a:endParaRPr lang="en-US" altLang="en-US" sz="1400"/>
          </a:p>
        </p:txBody>
      </p:sp>
      <p:sp>
        <p:nvSpPr>
          <p:cNvPr id="10" name="Rectangle 11"/>
          <p:cNvSpPr>
            <a:spLocks noChangeArrowheads="1"/>
          </p:cNvSpPr>
          <p:nvPr/>
        </p:nvSpPr>
        <p:spPr bwMode="auto">
          <a:xfrm>
            <a:off x="304800" y="6096000"/>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159051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pPr algn="ctr"/>
            <a:r>
              <a:rPr lang="en-US" dirty="0"/>
              <a:t>UNITED STATES DEMOGRAPHICS </a:t>
            </a:r>
            <a:br>
              <a:rPr lang="en-US" b="0" dirty="0"/>
            </a:br>
            <a:r>
              <a:rPr lang="en-US" sz="2000" b="0" dirty="0">
                <a:solidFill>
                  <a:srgbClr val="CE3C18"/>
                </a:solidFill>
              </a:rPr>
              <a:t>Linguistic Diversity – Ages 5 and older</a:t>
            </a:r>
            <a:br>
              <a:rPr lang="en-US" sz="2000" b="0" dirty="0">
                <a:solidFill>
                  <a:srgbClr val="CE3C18"/>
                </a:solidFill>
              </a:rPr>
            </a:br>
            <a:r>
              <a:rPr lang="en-US" sz="2000" dirty="0">
                <a:solidFill>
                  <a:srgbClr val="CE3C18"/>
                </a:solidFill>
              </a:rPr>
              <a:t>Those speaking a language other than English</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15</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1220282544"/>
              </p:ext>
            </p:extLst>
          </p:nvPr>
        </p:nvGraphicFramePr>
        <p:xfrm>
          <a:off x="990600" y="2057400"/>
          <a:ext cx="7467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37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CALLING ALL POTENTIAL SCHOOL PSYCHOLOGISTS, BUT ESPECIALLY…</a:t>
            </a:r>
          </a:p>
        </p:txBody>
      </p:sp>
      <p:sp>
        <p:nvSpPr>
          <p:cNvPr id="3" name="Content Placeholder 2"/>
          <p:cNvSpPr>
            <a:spLocks noGrp="1"/>
          </p:cNvSpPr>
          <p:nvPr>
            <p:ph idx="1"/>
          </p:nvPr>
        </p:nvSpPr>
        <p:spPr>
          <a:xfrm>
            <a:off x="381000" y="2819400"/>
            <a:ext cx="4800600" cy="2849226"/>
          </a:xfrm>
        </p:spPr>
        <p:txBody>
          <a:bodyPr>
            <a:normAutofit lnSpcReduction="10000"/>
          </a:bodyPr>
          <a:lstStyle/>
          <a:p>
            <a:pPr>
              <a:spcBef>
                <a:spcPts val="0"/>
              </a:spcBef>
            </a:pPr>
            <a:r>
              <a:rPr lang="en-US" dirty="0"/>
              <a:t>Males</a:t>
            </a:r>
          </a:p>
          <a:p>
            <a:pPr>
              <a:spcBef>
                <a:spcPts val="0"/>
              </a:spcBef>
            </a:pPr>
            <a:endParaRPr lang="en-US" dirty="0"/>
          </a:p>
          <a:p>
            <a:pPr>
              <a:spcBef>
                <a:spcPts val="0"/>
              </a:spcBef>
            </a:pPr>
            <a:r>
              <a:rPr lang="en-US" dirty="0"/>
              <a:t>Individuals from non-White backgrounds</a:t>
            </a:r>
          </a:p>
          <a:p>
            <a:pPr>
              <a:spcBef>
                <a:spcPts val="0"/>
              </a:spcBef>
            </a:pPr>
            <a:endParaRPr lang="en-US" dirty="0"/>
          </a:p>
          <a:p>
            <a:pPr>
              <a:spcBef>
                <a:spcPts val="0"/>
              </a:spcBef>
            </a:pPr>
            <a:r>
              <a:rPr lang="en-US" dirty="0"/>
              <a:t>Bilingual individuals</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16</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557463"/>
            <a:ext cx="4449689" cy="4300537"/>
          </a:xfrm>
          <a:prstGeom prst="rect">
            <a:avLst/>
          </a:prstGeom>
        </p:spPr>
      </p:pic>
    </p:spTree>
    <p:extLst>
      <p:ext uri="{BB962C8B-B14F-4D97-AF65-F5344CB8AC3E}">
        <p14:creationId xmlns:p14="http://schemas.microsoft.com/office/powerpoint/2010/main" val="143793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pPr algn="ctr"/>
            <a:r>
              <a:rPr lang="en-US" sz="4000" dirty="0"/>
              <a:t>AVERAGE SALARY BY REGION</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17</a:t>
            </a:fld>
            <a:endParaRPr lang="en-US" altLang="en-US"/>
          </a:p>
        </p:txBody>
      </p:sp>
      <p:pic>
        <p:nvPicPr>
          <p:cNvPr id="5" name="Picture 4" descr="Screen Shot 2016-04-30 at 10.26.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27595"/>
            <a:ext cx="8516085" cy="5001805"/>
          </a:xfrm>
          <a:prstGeom prst="rect">
            <a:avLst/>
          </a:prstGeom>
        </p:spPr>
      </p:pic>
    </p:spTree>
    <p:extLst>
      <p:ext uri="{BB962C8B-B14F-4D97-AF65-F5344CB8AC3E}">
        <p14:creationId xmlns:p14="http://schemas.microsoft.com/office/powerpoint/2010/main" val="267045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51ACE-8CA3-4D24-BA58-5304CB2B9C9F}" type="slidenum">
              <a:rPr lang="en-US" altLang="en-US" smtClean="0"/>
              <a:pPr/>
              <a:t>18</a:t>
            </a:fld>
            <a:endParaRPr lang="en-US" altLang="en-US">
              <a:solidFill>
                <a:schemeClr val="tx1"/>
              </a:solidFill>
            </a:endParaRPr>
          </a:p>
        </p:txBody>
      </p:sp>
      <p:graphicFrame>
        <p:nvGraphicFramePr>
          <p:cNvPr id="3" name="Diagram 2"/>
          <p:cNvGraphicFramePr/>
          <p:nvPr>
            <p:extLst>
              <p:ext uri="{D42A27DB-BD31-4B8C-83A1-F6EECF244321}">
                <p14:modId xmlns:p14="http://schemas.microsoft.com/office/powerpoint/2010/main" val="3910252362"/>
              </p:ext>
            </p:extLst>
          </p:nvPr>
        </p:nvGraphicFramePr>
        <p:xfrm>
          <a:off x="218846" y="1981200"/>
          <a:ext cx="89251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533400" y="1752600"/>
            <a:ext cx="8229600" cy="1143000"/>
          </a:xfrm>
        </p:spPr>
        <p:txBody>
          <a:bodyPr>
            <a:noAutofit/>
          </a:bodyPr>
          <a:lstStyle/>
          <a:p>
            <a:pPr algn="ctr">
              <a:defRPr/>
            </a:pPr>
            <a:r>
              <a:rPr lang="en-US" sz="4800" b="1" dirty="0"/>
              <a:t>HOW TO BECOME A SCHOOL PSYCHOLOGIST</a:t>
            </a:r>
            <a:endParaRPr lang="en-US" sz="4800" dirty="0"/>
          </a:p>
        </p:txBody>
      </p:sp>
    </p:spTree>
    <p:extLst>
      <p:ext uri="{BB962C8B-B14F-4D97-AF65-F5344CB8AC3E}">
        <p14:creationId xmlns:p14="http://schemas.microsoft.com/office/powerpoint/2010/main" val="100177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77200" cy="4800600"/>
          </a:xfrm>
        </p:spPr>
        <p:txBody>
          <a:bodyPr>
            <a:normAutofit/>
          </a:bodyPr>
          <a:lstStyle/>
          <a:p>
            <a:pPr>
              <a:spcBef>
                <a:spcPts val="0"/>
              </a:spcBef>
            </a:pPr>
            <a:r>
              <a:rPr lang="en-US" altLang="en-US" sz="2800" dirty="0">
                <a:latin typeface="Arial" panose="020B0604020202020204" pitchFamily="34" charset="0"/>
                <a:cs typeface="Arial" panose="020B0604020202020204" pitchFamily="34" charset="0"/>
              </a:rPr>
              <a:t>A bachelor’s degree with a major in: </a:t>
            </a:r>
          </a:p>
          <a:p>
            <a:pPr lvl="1">
              <a:spcBef>
                <a:spcPts val="0"/>
              </a:spcBef>
            </a:pPr>
            <a:r>
              <a:rPr lang="en-US" altLang="en-US" dirty="0">
                <a:latin typeface="Arial" panose="020B0604020202020204" pitchFamily="34" charset="0"/>
                <a:cs typeface="Arial" panose="020B0604020202020204" pitchFamily="34" charset="0"/>
              </a:rPr>
              <a:t>Psychology</a:t>
            </a:r>
          </a:p>
          <a:p>
            <a:pPr lvl="1">
              <a:spcBef>
                <a:spcPts val="0"/>
              </a:spcBef>
            </a:pPr>
            <a:r>
              <a:rPr lang="en-US" altLang="en-US" dirty="0">
                <a:latin typeface="Arial" panose="020B0604020202020204" pitchFamily="34" charset="0"/>
                <a:cs typeface="Arial" panose="020B0604020202020204" pitchFamily="34" charset="0"/>
              </a:rPr>
              <a:t>Child Development</a:t>
            </a:r>
          </a:p>
          <a:p>
            <a:pPr lvl="1">
              <a:spcBef>
                <a:spcPts val="0"/>
              </a:spcBef>
            </a:pPr>
            <a:r>
              <a:rPr lang="en-US" altLang="en-US" dirty="0">
                <a:latin typeface="Arial" panose="020B0604020202020204" pitchFamily="34" charset="0"/>
                <a:cs typeface="Arial" panose="020B0604020202020204" pitchFamily="34" charset="0"/>
              </a:rPr>
              <a:t>Sociology</a:t>
            </a:r>
          </a:p>
          <a:p>
            <a:pPr lvl="1">
              <a:spcBef>
                <a:spcPts val="0"/>
              </a:spcBef>
            </a:pPr>
            <a:r>
              <a:rPr lang="en-US" altLang="en-US" dirty="0">
                <a:latin typeface="Arial" panose="020B0604020202020204" pitchFamily="34" charset="0"/>
                <a:cs typeface="Arial" panose="020B0604020202020204" pitchFamily="34" charset="0"/>
              </a:rPr>
              <a:t>Education or related field</a:t>
            </a:r>
          </a:p>
          <a:p>
            <a:pPr>
              <a:spcBef>
                <a:spcPts val="0"/>
              </a:spcBef>
            </a:pPr>
            <a:endParaRPr lang="en-US" altLang="en-US" sz="2800" dirty="0">
              <a:latin typeface="Arial" panose="020B0604020202020204" pitchFamily="34" charset="0"/>
              <a:cs typeface="Arial" panose="020B0604020202020204" pitchFamily="34" charset="0"/>
            </a:endParaRPr>
          </a:p>
          <a:p>
            <a:pPr>
              <a:spcBef>
                <a:spcPts val="0"/>
              </a:spcBef>
            </a:pPr>
            <a:r>
              <a:rPr lang="en-US" altLang="en-US" sz="2800" dirty="0">
                <a:latin typeface="Arial" panose="020B0604020202020204" pitchFamily="34" charset="0"/>
                <a:cs typeface="Arial" panose="020B0604020202020204" pitchFamily="34" charset="0"/>
              </a:rPr>
              <a:t>Volunteer or work experience with children and youth </a:t>
            </a:r>
          </a:p>
          <a:p>
            <a:pPr lvl="1">
              <a:spcBef>
                <a:spcPts val="0"/>
              </a:spcBef>
            </a:pPr>
            <a:r>
              <a:rPr lang="en-US" altLang="en-US" dirty="0">
                <a:latin typeface="Arial" panose="020B0604020202020204" pitchFamily="34" charset="0"/>
                <a:cs typeface="Arial" panose="020B0604020202020204" pitchFamily="34" charset="0"/>
              </a:rPr>
              <a:t>For example; camp, school, YMCA, or mentoring program</a:t>
            </a:r>
          </a:p>
        </p:txBody>
      </p:sp>
      <p:graphicFrame>
        <p:nvGraphicFramePr>
          <p:cNvPr id="4" name="Diagram 3"/>
          <p:cNvGraphicFramePr/>
          <p:nvPr>
            <p:extLst>
              <p:ext uri="{D42A27DB-BD31-4B8C-83A1-F6EECF244321}">
                <p14:modId xmlns:p14="http://schemas.microsoft.com/office/powerpoint/2010/main" val="520222500"/>
              </p:ext>
            </p:extLst>
          </p:nvPr>
        </p:nvGraphicFramePr>
        <p:xfrm>
          <a:off x="304800" y="533400"/>
          <a:ext cx="5181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32" y="-96293"/>
            <a:ext cx="8229600" cy="1143000"/>
          </a:xfrm>
        </p:spPr>
        <p:txBody>
          <a:bodyPr/>
          <a:lstStyle/>
          <a:p>
            <a:pPr algn="ctr"/>
            <a:r>
              <a:rPr lang="en-US" altLang="en-US" sz="2800" dirty="0">
                <a:latin typeface="Arial" panose="020B0604020202020204" pitchFamily="34" charset="0"/>
                <a:cs typeface="Arial" panose="020B0604020202020204" pitchFamily="34" charset="0"/>
              </a:rPr>
              <a:t>WHAT DO YOU WANT FOR YOUR CAREER?</a:t>
            </a:r>
            <a:endParaRPr lang="en-US" sz="2800" dirty="0"/>
          </a:p>
        </p:txBody>
      </p:sp>
      <p:sp>
        <p:nvSpPr>
          <p:cNvPr id="4" name="Slide Number Placeholder 3"/>
          <p:cNvSpPr>
            <a:spLocks noGrp="1"/>
          </p:cNvSpPr>
          <p:nvPr>
            <p:ph type="sldNum" sz="quarter" idx="10"/>
          </p:nvPr>
        </p:nvSpPr>
        <p:spPr/>
        <p:txBody>
          <a:bodyPr/>
          <a:lstStyle/>
          <a:p>
            <a:fld id="{FC4FDAD1-B040-4CC1-AD7A-56E7F2113117}" type="slidenum">
              <a:rPr lang="en-US" altLang="en-US" smtClean="0"/>
              <a:pPr/>
              <a:t>2</a:t>
            </a:fld>
            <a:endParaRPr lang="en-US" altLang="en-US">
              <a:solidFill>
                <a:schemeClr val="tx1"/>
              </a:solidFill>
            </a:endParaRPr>
          </a:p>
        </p:txBody>
      </p:sp>
      <p:grpSp>
        <p:nvGrpSpPr>
          <p:cNvPr id="21" name="Group 20"/>
          <p:cNvGrpSpPr/>
          <p:nvPr/>
        </p:nvGrpSpPr>
        <p:grpSpPr>
          <a:xfrm>
            <a:off x="175400" y="762000"/>
            <a:ext cx="8712901" cy="6048822"/>
            <a:chOff x="949869" y="956045"/>
            <a:chExt cx="8240570" cy="5901955"/>
          </a:xfrm>
        </p:grpSpPr>
        <p:grpSp>
          <p:nvGrpSpPr>
            <p:cNvPr id="6" name="Group 5"/>
            <p:cNvGrpSpPr/>
            <p:nvPr/>
          </p:nvGrpSpPr>
          <p:grpSpPr>
            <a:xfrm rot="155396">
              <a:off x="3456413" y="956045"/>
              <a:ext cx="2920352" cy="2780916"/>
              <a:chOff x="2487586" y="1569501"/>
              <a:chExt cx="2413461" cy="2245806"/>
            </a:xfrm>
          </p:grpSpPr>
          <p:pic>
            <p:nvPicPr>
              <p:cNvPr id="12" name="Picture 11"/>
              <p:cNvPicPr>
                <a:picLocks noChangeAspect="1"/>
              </p:cNvPicPr>
              <p:nvPr/>
            </p:nvPicPr>
            <p:blipFill>
              <a:blip r:embed="rId3"/>
              <a:stretch>
                <a:fillRect/>
              </a:stretch>
            </p:blipFill>
            <p:spPr>
              <a:xfrm rot="708907">
                <a:off x="2487586" y="1569501"/>
                <a:ext cx="2413461" cy="2245806"/>
              </a:xfrm>
              <a:prstGeom prst="rect">
                <a:avLst/>
              </a:prstGeom>
            </p:spPr>
          </p:pic>
          <p:sp>
            <p:nvSpPr>
              <p:cNvPr id="14" name="Rectangle 13"/>
              <p:cNvSpPr/>
              <p:nvPr/>
            </p:nvSpPr>
            <p:spPr>
              <a:xfrm>
                <a:off x="2758710" y="1980043"/>
                <a:ext cx="2057400"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Help create effective schools?</a:t>
                </a:r>
              </a:p>
            </p:txBody>
          </p:sp>
        </p:grpSp>
        <p:grpSp>
          <p:nvGrpSpPr>
            <p:cNvPr id="3" name="Group 2"/>
            <p:cNvGrpSpPr/>
            <p:nvPr/>
          </p:nvGrpSpPr>
          <p:grpSpPr>
            <a:xfrm rot="11709206">
              <a:off x="1114103" y="4466207"/>
              <a:ext cx="2987330" cy="2245806"/>
              <a:chOff x="5638800" y="1752600"/>
              <a:chExt cx="2743200" cy="2245806"/>
            </a:xfrm>
          </p:grpSpPr>
          <p:pic>
            <p:nvPicPr>
              <p:cNvPr id="13" name="Picture 12"/>
              <p:cNvPicPr>
                <a:picLocks noChangeAspect="1"/>
              </p:cNvPicPr>
              <p:nvPr/>
            </p:nvPicPr>
            <p:blipFill>
              <a:blip r:embed="rId3"/>
              <a:stretch>
                <a:fillRect/>
              </a:stretch>
            </p:blipFill>
            <p:spPr>
              <a:xfrm flipH="1">
                <a:off x="5638800" y="1752600"/>
                <a:ext cx="2743200" cy="2245806"/>
              </a:xfrm>
              <a:prstGeom prst="rect">
                <a:avLst/>
              </a:prstGeom>
            </p:spPr>
          </p:pic>
          <p:sp>
            <p:nvSpPr>
              <p:cNvPr id="9" name="Rectangle 8"/>
              <p:cNvSpPr/>
              <p:nvPr/>
            </p:nvSpPr>
            <p:spPr>
              <a:xfrm rot="10935617">
                <a:off x="5855683" y="2098660"/>
                <a:ext cx="2224317"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Contribute to supportive communities?</a:t>
                </a:r>
              </a:p>
            </p:txBody>
          </p:sp>
        </p:grpSp>
        <p:grpSp>
          <p:nvGrpSpPr>
            <p:cNvPr id="5" name="Group 4"/>
            <p:cNvGrpSpPr/>
            <p:nvPr/>
          </p:nvGrpSpPr>
          <p:grpSpPr>
            <a:xfrm>
              <a:off x="6249065" y="4114799"/>
              <a:ext cx="2941374" cy="2743201"/>
              <a:chOff x="6393894" y="4383594"/>
              <a:chExt cx="2632359" cy="2245806"/>
            </a:xfrm>
          </p:grpSpPr>
          <p:pic>
            <p:nvPicPr>
              <p:cNvPr id="8" name="Picture 7"/>
              <p:cNvPicPr>
                <a:picLocks noChangeAspect="1"/>
              </p:cNvPicPr>
              <p:nvPr/>
            </p:nvPicPr>
            <p:blipFill>
              <a:blip r:embed="rId3"/>
              <a:stretch>
                <a:fillRect/>
              </a:stretch>
            </p:blipFill>
            <p:spPr>
              <a:xfrm rot="9608887">
                <a:off x="6393894" y="4383594"/>
                <a:ext cx="2590800" cy="2245806"/>
              </a:xfrm>
              <a:prstGeom prst="rect">
                <a:avLst/>
              </a:prstGeom>
            </p:spPr>
          </p:pic>
          <p:sp>
            <p:nvSpPr>
              <p:cNvPr id="11" name="Rectangle 10"/>
              <p:cNvSpPr/>
              <p:nvPr/>
            </p:nvSpPr>
            <p:spPr>
              <a:xfrm rot="20734491">
                <a:off x="6968853" y="5160553"/>
                <a:ext cx="2057400" cy="1200328"/>
              </a:xfrm>
              <a:prstGeom prst="rect">
                <a:avLst/>
              </a:prstGeom>
            </p:spPr>
            <p:txBody>
              <a:bodyPr wrap="square">
                <a:spAutoFit/>
              </a:bodyPr>
              <a:lstStyle/>
              <a:p>
                <a:pPr>
                  <a:lnSpc>
                    <a:spcPct val="100000"/>
                  </a:lnSpc>
                  <a:spcBef>
                    <a:spcPts val="1200"/>
                  </a:spcBef>
                </a:pPr>
                <a:r>
                  <a:rPr lang="en-US" altLang="en-US" dirty="0">
                    <a:cs typeface="Arial" panose="020B0604020202020204" pitchFamily="34" charset="0"/>
                  </a:rPr>
                  <a:t>Work with children and/or youth?</a:t>
                </a:r>
              </a:p>
            </p:txBody>
          </p:sp>
        </p:grpSp>
        <p:grpSp>
          <p:nvGrpSpPr>
            <p:cNvPr id="7" name="Group 6"/>
            <p:cNvGrpSpPr/>
            <p:nvPr/>
          </p:nvGrpSpPr>
          <p:grpSpPr>
            <a:xfrm>
              <a:off x="949869" y="2749754"/>
              <a:ext cx="3317331" cy="2279446"/>
              <a:chOff x="792203" y="3264327"/>
              <a:chExt cx="3317331" cy="2279446"/>
            </a:xfrm>
          </p:grpSpPr>
          <p:pic>
            <p:nvPicPr>
              <p:cNvPr id="15" name="Picture 14"/>
              <p:cNvPicPr>
                <a:picLocks noChangeAspect="1"/>
              </p:cNvPicPr>
              <p:nvPr/>
            </p:nvPicPr>
            <p:blipFill>
              <a:blip r:embed="rId3"/>
              <a:stretch>
                <a:fillRect/>
              </a:stretch>
            </p:blipFill>
            <p:spPr>
              <a:xfrm rot="20236668">
                <a:off x="792203" y="3264327"/>
                <a:ext cx="3317331" cy="2279446"/>
              </a:xfrm>
              <a:prstGeom prst="rect">
                <a:avLst/>
              </a:prstGeom>
            </p:spPr>
          </p:pic>
          <p:sp>
            <p:nvSpPr>
              <p:cNvPr id="16" name="Rectangle 15"/>
              <p:cNvSpPr/>
              <p:nvPr/>
            </p:nvSpPr>
            <p:spPr>
              <a:xfrm rot="19988360">
                <a:off x="887970" y="3568833"/>
                <a:ext cx="3124200"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Make a positive difference in someone’s life? </a:t>
                </a:r>
              </a:p>
            </p:txBody>
          </p:sp>
        </p:grpSp>
        <p:grpSp>
          <p:nvGrpSpPr>
            <p:cNvPr id="17" name="Group 16"/>
            <p:cNvGrpSpPr/>
            <p:nvPr/>
          </p:nvGrpSpPr>
          <p:grpSpPr>
            <a:xfrm rot="1717308">
              <a:off x="5905939" y="2359710"/>
              <a:ext cx="3104206" cy="2690104"/>
              <a:chOff x="5638800" y="1752600"/>
              <a:chExt cx="2743200" cy="2245806"/>
            </a:xfrm>
          </p:grpSpPr>
          <p:pic>
            <p:nvPicPr>
              <p:cNvPr id="18" name="Picture 17"/>
              <p:cNvPicPr>
                <a:picLocks noChangeAspect="1"/>
              </p:cNvPicPr>
              <p:nvPr/>
            </p:nvPicPr>
            <p:blipFill>
              <a:blip r:embed="rId3"/>
              <a:stretch>
                <a:fillRect/>
              </a:stretch>
            </p:blipFill>
            <p:spPr>
              <a:xfrm flipH="1">
                <a:off x="5638800" y="1752600"/>
                <a:ext cx="2743200" cy="2245806"/>
              </a:xfrm>
              <a:prstGeom prst="rect">
                <a:avLst/>
              </a:prstGeom>
            </p:spPr>
          </p:pic>
          <p:sp>
            <p:nvSpPr>
              <p:cNvPr id="19" name="Rectangle 18"/>
              <p:cNvSpPr/>
              <p:nvPr/>
            </p:nvSpPr>
            <p:spPr>
              <a:xfrm rot="20734491">
                <a:off x="6009409" y="2095541"/>
                <a:ext cx="2057400"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Assist families and                 teachers?</a:t>
                </a:r>
              </a:p>
            </p:txBody>
          </p:sp>
        </p:gr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721" y="3951393"/>
            <a:ext cx="2471403" cy="2819400"/>
          </a:xfrm>
          <a:prstGeom prst="rect">
            <a:avLst/>
          </a:prstGeom>
        </p:spPr>
      </p:pic>
    </p:spTree>
    <p:extLst>
      <p:ext uri="{BB962C8B-B14F-4D97-AF65-F5344CB8AC3E}">
        <p14:creationId xmlns:p14="http://schemas.microsoft.com/office/powerpoint/2010/main" val="169912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4191000" cy="5715000"/>
          </a:xfrm>
        </p:spPr>
        <p:txBody>
          <a:bodyPr>
            <a:normAutofit/>
          </a:bodyPr>
          <a:lstStyle/>
          <a:p>
            <a:pPr marL="0" indent="0">
              <a:lnSpc>
                <a:spcPct val="100000"/>
              </a:lnSpc>
              <a:spcBef>
                <a:spcPts val="0"/>
              </a:spcBef>
              <a:buFont typeface="Arial" charset="0"/>
              <a:buNone/>
              <a:defRPr/>
            </a:pPr>
            <a:r>
              <a:rPr lang="en-US" sz="2000" b="1" dirty="0"/>
              <a:t>Specialist (EdS, CAGS, CAS)</a:t>
            </a:r>
          </a:p>
          <a:p>
            <a:pPr>
              <a:lnSpc>
                <a:spcPct val="100000"/>
              </a:lnSpc>
              <a:spcBef>
                <a:spcPts val="0"/>
              </a:spcBef>
              <a:buFont typeface="Arial" charset="0"/>
              <a:buChar char="•"/>
              <a:defRPr/>
            </a:pPr>
            <a:r>
              <a:rPr lang="en-US" sz="2400" dirty="0"/>
              <a:t>&gt;60 graduate semester hours</a:t>
            </a:r>
          </a:p>
          <a:p>
            <a:pPr>
              <a:lnSpc>
                <a:spcPct val="100000"/>
              </a:lnSpc>
              <a:spcBef>
                <a:spcPts val="0"/>
              </a:spcBef>
              <a:buFont typeface="Arial" charset="0"/>
              <a:buChar char="•"/>
              <a:defRPr/>
            </a:pPr>
            <a:endParaRPr lang="en-US" sz="2400" dirty="0"/>
          </a:p>
          <a:p>
            <a:pPr>
              <a:lnSpc>
                <a:spcPct val="100000"/>
              </a:lnSpc>
              <a:spcBef>
                <a:spcPts val="0"/>
              </a:spcBef>
              <a:buFont typeface="Arial" charset="0"/>
              <a:buChar char="•"/>
              <a:defRPr/>
            </a:pPr>
            <a:r>
              <a:rPr lang="en-US" sz="2400" dirty="0"/>
              <a:t>3+ years full-time (includes one year internship)</a:t>
            </a:r>
          </a:p>
          <a:p>
            <a:pPr>
              <a:lnSpc>
                <a:spcPct val="100000"/>
              </a:lnSpc>
              <a:spcBef>
                <a:spcPts val="0"/>
              </a:spcBef>
              <a:buFont typeface="Arial" charset="0"/>
              <a:buChar char="•"/>
              <a:defRPr/>
            </a:pPr>
            <a:endParaRPr lang="en-US" sz="2400" dirty="0"/>
          </a:p>
          <a:p>
            <a:pPr>
              <a:lnSpc>
                <a:spcPct val="100000"/>
              </a:lnSpc>
              <a:spcBef>
                <a:spcPts val="0"/>
              </a:spcBef>
              <a:buFont typeface="Arial" charset="0"/>
              <a:buChar char="•"/>
              <a:defRPr/>
            </a:pPr>
            <a:r>
              <a:rPr lang="en-US" sz="2400" dirty="0"/>
              <a:t>Entry-level degree</a:t>
            </a:r>
          </a:p>
          <a:p>
            <a:pPr>
              <a:lnSpc>
                <a:spcPct val="100000"/>
              </a:lnSpc>
              <a:spcBef>
                <a:spcPts val="0"/>
              </a:spcBef>
              <a:buFont typeface="Arial" charset="0"/>
              <a:buChar char="•"/>
              <a:defRPr/>
            </a:pPr>
            <a:endParaRPr lang="en-US" sz="2400" dirty="0"/>
          </a:p>
          <a:p>
            <a:pPr>
              <a:lnSpc>
                <a:spcPct val="100000"/>
              </a:lnSpc>
              <a:spcBef>
                <a:spcPts val="0"/>
              </a:spcBef>
              <a:buFont typeface="Arial" charset="0"/>
              <a:buChar char="•"/>
              <a:defRPr/>
            </a:pPr>
            <a:r>
              <a:rPr lang="en-US" sz="2400" dirty="0"/>
              <a:t>Typically allows for work in schools</a:t>
            </a:r>
          </a:p>
        </p:txBody>
      </p:sp>
      <p:sp>
        <p:nvSpPr>
          <p:cNvPr id="4" name="Content Placeholder 2"/>
          <p:cNvSpPr txBox="1">
            <a:spLocks/>
          </p:cNvSpPr>
          <p:nvPr/>
        </p:nvSpPr>
        <p:spPr bwMode="auto">
          <a:xfrm>
            <a:off x="4648200" y="1828800"/>
            <a:ext cx="419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lnSpc>
                <a:spcPct val="70000"/>
              </a:lnSpc>
              <a:spcBef>
                <a:spcPct val="20000"/>
              </a:spcBef>
              <a:spcAft>
                <a:spcPct val="0"/>
              </a:spcAft>
              <a:buFont typeface="Arial" charset="0"/>
              <a:buChar char="•"/>
              <a:defRPr sz="3200" kern="1200">
                <a:solidFill>
                  <a:schemeClr val="tx1"/>
                </a:solidFill>
                <a:latin typeface="Arial"/>
                <a:ea typeface="+mn-ea"/>
                <a:cs typeface="Arial"/>
              </a:defRPr>
            </a:lvl1pPr>
            <a:lvl2pPr marL="742950" indent="-285750" algn="l" defTabSz="457200" rtl="0" eaLnBrk="0" fontAlgn="base" hangingPunct="0">
              <a:lnSpc>
                <a:spcPct val="70000"/>
              </a:lnSpc>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eaLnBrk="0" fontAlgn="base" hangingPunct="0">
              <a:lnSpc>
                <a:spcPct val="70000"/>
              </a:lnSpc>
              <a:spcBef>
                <a:spcPct val="20000"/>
              </a:spcBef>
              <a:spcAft>
                <a:spcPct val="0"/>
              </a:spcAft>
              <a:buFont typeface="Arial" charset="0"/>
              <a:buChar char="•"/>
              <a:defRPr sz="2400" kern="1200">
                <a:solidFill>
                  <a:schemeClr val="tx1"/>
                </a:solidFill>
                <a:latin typeface="Arial"/>
                <a:ea typeface="+mn-ea"/>
                <a:cs typeface="Arial"/>
              </a:defRPr>
            </a:lvl3pPr>
            <a:lvl4pPr marL="1600200" indent="-228600" algn="l" defTabSz="457200" rtl="0" eaLnBrk="0" fontAlgn="base" hangingPunct="0">
              <a:lnSpc>
                <a:spcPct val="70000"/>
              </a:lnSpc>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0" fontAlgn="base" hangingPunct="0">
              <a:lnSpc>
                <a:spcPct val="70000"/>
              </a:lnSpc>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Font typeface="Arial" charset="0"/>
              <a:buNone/>
              <a:defRPr/>
            </a:pPr>
            <a:r>
              <a:rPr lang="en-US" sz="2400" b="1" dirty="0"/>
              <a:t>Doctoral (PhD, PsyD)</a:t>
            </a:r>
          </a:p>
          <a:p>
            <a:pPr>
              <a:lnSpc>
                <a:spcPct val="100000"/>
              </a:lnSpc>
              <a:spcBef>
                <a:spcPts val="0"/>
              </a:spcBef>
              <a:defRPr/>
            </a:pPr>
            <a:r>
              <a:rPr lang="en-US" sz="2400" dirty="0"/>
              <a:t>&gt;90 graduate semester hours</a:t>
            </a:r>
          </a:p>
          <a:p>
            <a:pPr>
              <a:lnSpc>
                <a:spcPct val="100000"/>
              </a:lnSpc>
              <a:spcBef>
                <a:spcPts val="0"/>
              </a:spcBef>
              <a:defRPr/>
            </a:pPr>
            <a:endParaRPr lang="en-US" sz="2400" dirty="0"/>
          </a:p>
          <a:p>
            <a:pPr>
              <a:lnSpc>
                <a:spcPct val="100000"/>
              </a:lnSpc>
              <a:spcBef>
                <a:spcPts val="0"/>
              </a:spcBef>
              <a:defRPr/>
            </a:pPr>
            <a:r>
              <a:rPr lang="en-US" sz="2400" dirty="0"/>
              <a:t>5-6+ years (includes one year internship)</a:t>
            </a:r>
          </a:p>
          <a:p>
            <a:pPr>
              <a:lnSpc>
                <a:spcPct val="100000"/>
              </a:lnSpc>
              <a:spcBef>
                <a:spcPts val="0"/>
              </a:spcBef>
              <a:defRPr/>
            </a:pPr>
            <a:endParaRPr lang="en-US" sz="2400" dirty="0"/>
          </a:p>
          <a:p>
            <a:pPr>
              <a:lnSpc>
                <a:spcPct val="100000"/>
              </a:lnSpc>
              <a:spcBef>
                <a:spcPts val="0"/>
              </a:spcBef>
              <a:defRPr/>
            </a:pPr>
            <a:r>
              <a:rPr lang="en-US" sz="2400" dirty="0"/>
              <a:t>Allows for work in schools, academia, research</a:t>
            </a:r>
          </a:p>
          <a:p>
            <a:pPr>
              <a:lnSpc>
                <a:spcPct val="100000"/>
              </a:lnSpc>
              <a:spcBef>
                <a:spcPts val="0"/>
              </a:spcBef>
              <a:defRPr/>
            </a:pPr>
            <a:endParaRPr lang="en-US" sz="2400" dirty="0"/>
          </a:p>
          <a:p>
            <a:pPr>
              <a:lnSpc>
                <a:spcPct val="100000"/>
              </a:lnSpc>
              <a:spcBef>
                <a:spcPts val="0"/>
              </a:spcBef>
              <a:defRPr/>
            </a:pPr>
            <a:r>
              <a:rPr lang="en-US" sz="2400" dirty="0"/>
              <a:t>More options for independent practice</a:t>
            </a:r>
          </a:p>
        </p:txBody>
      </p:sp>
      <p:sp>
        <p:nvSpPr>
          <p:cNvPr id="37893" name="Content Placeholder 2"/>
          <p:cNvSpPr txBox="1">
            <a:spLocks/>
          </p:cNvSpPr>
          <p:nvPr/>
        </p:nvSpPr>
        <p:spPr bwMode="auto">
          <a:xfrm>
            <a:off x="304800" y="6149975"/>
            <a:ext cx="8229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endParaRPr lang="en-US" altLang="en-US"/>
          </a:p>
        </p:txBody>
      </p:sp>
      <p:grpSp>
        <p:nvGrpSpPr>
          <p:cNvPr id="6" name="Group 5"/>
          <p:cNvGrpSpPr/>
          <p:nvPr/>
        </p:nvGrpSpPr>
        <p:grpSpPr>
          <a:xfrm>
            <a:off x="152400" y="533400"/>
            <a:ext cx="4343400" cy="1219200"/>
            <a:chOff x="2530" y="-37518"/>
            <a:chExt cx="5176539" cy="1262077"/>
          </a:xfrm>
        </p:grpSpPr>
        <p:sp>
          <p:nvSpPr>
            <p:cNvPr id="7" name="Chevron 6"/>
            <p:cNvSpPr/>
            <p:nvPr/>
          </p:nvSpPr>
          <p:spPr>
            <a:xfrm>
              <a:off x="2530" y="0"/>
              <a:ext cx="5176539" cy="1066799"/>
            </a:xfrm>
            <a:prstGeom prst="chevron">
              <a:avLst/>
            </a:prstGeom>
            <a:solidFill>
              <a:schemeClr val="tx2">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Chevron 4"/>
            <p:cNvSpPr/>
            <p:nvPr/>
          </p:nvSpPr>
          <p:spPr>
            <a:xfrm>
              <a:off x="535930" y="-37518"/>
              <a:ext cx="4109740" cy="126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b="1" kern="1200" dirty="0">
                  <a:solidFill>
                    <a:srgbClr val="00386A"/>
                  </a:solidFill>
                </a:rPr>
                <a:t>PREPARATION FOR GRADUATE SCHOOL</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65C1D37-B6FF-41F0-AE03-E80869B48A02}" type="slidenum">
              <a:rPr lang="en-US" altLang="en-US" sz="1200">
                <a:solidFill>
                  <a:srgbClr val="898989"/>
                </a:solidFill>
              </a:rPr>
              <a:pPr>
                <a:lnSpc>
                  <a:spcPct val="100000"/>
                </a:lnSpc>
                <a:spcBef>
                  <a:spcPct val="0"/>
                </a:spcBef>
                <a:buFontTx/>
                <a:buNone/>
              </a:pPr>
              <a:t>21</a:t>
            </a:fld>
            <a:endParaRPr lang="en-US" altLang="en-US" sz="1200"/>
          </a:p>
        </p:txBody>
      </p:sp>
      <p:sp>
        <p:nvSpPr>
          <p:cNvPr id="35843" name="Text Placeholder 2"/>
          <p:cNvSpPr>
            <a:spLocks noGrp="1"/>
          </p:cNvSpPr>
          <p:nvPr>
            <p:ph type="body" idx="4294967295"/>
          </p:nvPr>
        </p:nvSpPr>
        <p:spPr>
          <a:xfrm>
            <a:off x="533400" y="1371600"/>
            <a:ext cx="8839200" cy="1143000"/>
          </a:xfrm>
        </p:spPr>
        <p:txBody>
          <a:bodyPr/>
          <a:lstStyle/>
          <a:p>
            <a:pPr marL="0" indent="0">
              <a:lnSpc>
                <a:spcPct val="100000"/>
              </a:lnSpc>
              <a:spcBef>
                <a:spcPts val="0"/>
              </a:spcBef>
              <a:buNone/>
            </a:pPr>
            <a:r>
              <a:rPr lang="en-US" altLang="en-US" sz="2400" dirty="0">
                <a:latin typeface="Arial" panose="020B0604020202020204" pitchFamily="34" charset="0"/>
                <a:cs typeface="Arial" panose="020B0604020202020204" pitchFamily="34" charset="0"/>
              </a:rPr>
              <a:t>Develops knowledge and skills in</a:t>
            </a:r>
          </a:p>
          <a:p>
            <a:pPr marL="0" indent="0">
              <a:lnSpc>
                <a:spcPct val="100000"/>
              </a:lnSpc>
              <a:spcBef>
                <a:spcPts val="0"/>
              </a:spcBef>
              <a:buNone/>
            </a:pPr>
            <a:r>
              <a:rPr lang="en-US" altLang="en-US" sz="2400" b="1" dirty="0">
                <a:latin typeface="Arial" panose="020B0604020202020204" pitchFamily="34" charset="0"/>
                <a:cs typeface="Arial" panose="020B0604020202020204" pitchFamily="34" charset="0"/>
              </a:rPr>
              <a:t>Prevention and Intervention Services for Students and Families</a:t>
            </a:r>
            <a:endParaRPr lang="en-US" altLang="en-US" sz="2400"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070852047"/>
              </p:ext>
            </p:extLst>
          </p:nvPr>
        </p:nvGraphicFramePr>
        <p:xfrm>
          <a:off x="457200" y="228600"/>
          <a:ext cx="5257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a:spLocks noGrp="1"/>
          </p:cNvSpPr>
          <p:nvPr>
            <p:ph sz="half" idx="4294967295"/>
          </p:nvPr>
        </p:nvSpPr>
        <p:spPr>
          <a:xfrm>
            <a:off x="533400" y="2667000"/>
            <a:ext cx="7848600" cy="3657600"/>
          </a:xfrm>
          <a:prstGeom prst="rect">
            <a:avLst/>
          </a:prstGeom>
        </p:spPr>
        <p:txBody>
          <a:bodyPr/>
          <a:lstStyle/>
          <a:p>
            <a:pPr>
              <a:lnSpc>
                <a:spcPct val="100000"/>
              </a:lnSpc>
              <a:spcBef>
                <a:spcPts val="0"/>
              </a:spcBef>
            </a:pPr>
            <a:r>
              <a:rPr lang="en-US" altLang="en-US" sz="2800" dirty="0">
                <a:latin typeface="Arial" panose="020B0604020202020204" pitchFamily="34" charset="0"/>
                <a:cs typeface="Arial" panose="020B0604020202020204" pitchFamily="34" charset="0"/>
              </a:rPr>
              <a:t>Assessment</a:t>
            </a:r>
          </a:p>
          <a:p>
            <a:pPr>
              <a:lnSpc>
                <a:spcPct val="100000"/>
              </a:lnSpc>
              <a:spcBef>
                <a:spcPts val="0"/>
              </a:spcBef>
            </a:pPr>
            <a:r>
              <a:rPr lang="en-US" altLang="en-US" sz="2800" dirty="0">
                <a:latin typeface="Arial" panose="020B0604020202020204" pitchFamily="34" charset="0"/>
                <a:cs typeface="Arial" panose="020B0604020202020204" pitchFamily="34" charset="0"/>
              </a:rPr>
              <a:t>Academic/learning interventions</a:t>
            </a:r>
          </a:p>
          <a:p>
            <a:pPr>
              <a:lnSpc>
                <a:spcPct val="100000"/>
              </a:lnSpc>
              <a:spcBef>
                <a:spcPts val="0"/>
              </a:spcBef>
            </a:pPr>
            <a:r>
              <a:rPr lang="en-US" altLang="en-US" sz="2800" dirty="0">
                <a:latin typeface="Arial" panose="020B0604020202020204" pitchFamily="34" charset="0"/>
                <a:cs typeface="Arial" panose="020B0604020202020204" pitchFamily="34" charset="0"/>
              </a:rPr>
              <a:t>Mental and behavioral health interventions</a:t>
            </a:r>
          </a:p>
          <a:p>
            <a:pPr>
              <a:lnSpc>
                <a:spcPct val="100000"/>
              </a:lnSpc>
              <a:spcBef>
                <a:spcPts val="0"/>
              </a:spcBef>
            </a:pPr>
            <a:r>
              <a:rPr lang="en-US" altLang="en-US" sz="2800" dirty="0">
                <a:latin typeface="Arial" panose="020B0604020202020204" pitchFamily="34" charset="0"/>
                <a:cs typeface="Arial" panose="020B0604020202020204" pitchFamily="34" charset="0"/>
              </a:rPr>
              <a:t>Instructional support</a:t>
            </a:r>
          </a:p>
          <a:p>
            <a:pPr>
              <a:lnSpc>
                <a:spcPct val="100000"/>
              </a:lnSpc>
              <a:spcBef>
                <a:spcPts val="0"/>
              </a:spcBef>
            </a:pPr>
            <a:r>
              <a:rPr lang="en-US" altLang="en-US" sz="2800" dirty="0">
                <a:latin typeface="Arial" panose="020B0604020202020204" pitchFamily="34" charset="0"/>
                <a:cs typeface="Arial" panose="020B0604020202020204" pitchFamily="34" charset="0"/>
              </a:rPr>
              <a:t>Special education services</a:t>
            </a:r>
          </a:p>
          <a:p>
            <a:pPr>
              <a:lnSpc>
                <a:spcPct val="100000"/>
              </a:lnSpc>
              <a:spcBef>
                <a:spcPts val="0"/>
              </a:spcBef>
            </a:pPr>
            <a:r>
              <a:rPr lang="en-US" altLang="en-US" sz="2800" dirty="0">
                <a:latin typeface="Arial" panose="020B0604020202020204" pitchFamily="34" charset="0"/>
                <a:cs typeface="Arial" panose="020B0604020202020204" pitchFamily="34" charset="0"/>
              </a:rPr>
              <a:t>Crisis preparedness, response, and recovery</a:t>
            </a:r>
          </a:p>
          <a:p>
            <a:pPr>
              <a:lnSpc>
                <a:spcPct val="100000"/>
              </a:lnSpc>
              <a:spcBef>
                <a:spcPts val="0"/>
              </a:spcBef>
            </a:pPr>
            <a:r>
              <a:rPr lang="en-US" altLang="en-US" sz="2800" dirty="0">
                <a:latin typeface="Arial" panose="020B0604020202020204" pitchFamily="34" charset="0"/>
                <a:cs typeface="Arial" panose="020B0604020202020204" pitchFamily="34" charset="0"/>
              </a:rPr>
              <a:t>Family-school-community collaboration</a:t>
            </a:r>
          </a:p>
          <a:p>
            <a:pPr>
              <a:lnSpc>
                <a:spcPct val="100000"/>
              </a:lnSpc>
              <a:spcBef>
                <a:spcPts val="0"/>
              </a:spcBef>
            </a:pPr>
            <a:r>
              <a:rPr lang="en-US" altLang="en-US" sz="2800" dirty="0">
                <a:latin typeface="Arial" panose="020B0604020202020204" pitchFamily="34" charset="0"/>
                <a:cs typeface="Arial" panose="020B0604020202020204" pitchFamily="34" charset="0"/>
              </a:rPr>
              <a:t>Cultural competence</a:t>
            </a:r>
          </a:p>
        </p:txBody>
      </p:sp>
    </p:spTree>
    <p:extLst>
      <p:ext uri="{BB962C8B-B14F-4D97-AF65-F5344CB8AC3E}">
        <p14:creationId xmlns:p14="http://schemas.microsoft.com/office/powerpoint/2010/main" val="313758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65C1D37-B6FF-41F0-AE03-E80869B48A02}" type="slidenum">
              <a:rPr lang="en-US" altLang="en-US" sz="1200">
                <a:solidFill>
                  <a:srgbClr val="898989"/>
                </a:solidFill>
              </a:rPr>
              <a:pPr>
                <a:lnSpc>
                  <a:spcPct val="100000"/>
                </a:lnSpc>
                <a:spcBef>
                  <a:spcPct val="0"/>
                </a:spcBef>
                <a:buFontTx/>
                <a:buNone/>
              </a:pPr>
              <a:t>22</a:t>
            </a:fld>
            <a:endParaRPr lang="en-US" altLang="en-US" sz="1200"/>
          </a:p>
        </p:txBody>
      </p:sp>
      <p:sp>
        <p:nvSpPr>
          <p:cNvPr id="35843" name="Text Placeholder 2"/>
          <p:cNvSpPr>
            <a:spLocks noGrp="1"/>
          </p:cNvSpPr>
          <p:nvPr>
            <p:ph type="body" idx="4294967295"/>
          </p:nvPr>
        </p:nvSpPr>
        <p:spPr>
          <a:xfrm>
            <a:off x="381001" y="1676400"/>
            <a:ext cx="8534400" cy="1219200"/>
          </a:xfrm>
        </p:spPr>
        <p:txBody>
          <a:bodyPr/>
          <a:lstStyle/>
          <a:p>
            <a:pPr marL="0" indent="0">
              <a:lnSpc>
                <a:spcPct val="100000"/>
              </a:lnSpc>
              <a:spcBef>
                <a:spcPts val="0"/>
              </a:spcBef>
              <a:buNone/>
            </a:pPr>
            <a:r>
              <a:rPr lang="en-US" altLang="en-US" sz="2800" dirty="0">
                <a:latin typeface="Arial" panose="020B0604020202020204" pitchFamily="34" charset="0"/>
                <a:cs typeface="Arial" panose="020B0604020202020204" pitchFamily="34" charset="0"/>
              </a:rPr>
              <a:t>Develops knowledge and skills in </a:t>
            </a:r>
          </a:p>
          <a:p>
            <a:pPr marL="0" indent="0">
              <a:lnSpc>
                <a:spcPct val="100000"/>
              </a:lnSpc>
              <a:spcBef>
                <a:spcPts val="0"/>
              </a:spcBef>
              <a:buNone/>
            </a:pPr>
            <a:r>
              <a:rPr lang="en-US" altLang="en-US" sz="2800" b="1" dirty="0">
                <a:latin typeface="Arial" panose="020B0604020202020204" pitchFamily="34" charset="0"/>
                <a:cs typeface="Arial" panose="020B0604020202020204" pitchFamily="34" charset="0"/>
              </a:rPr>
              <a:t>Foundations of Services Needed in Schools</a:t>
            </a:r>
          </a:p>
          <a:p>
            <a:pPr marL="0" indent="0">
              <a:buNone/>
            </a:pPr>
            <a:endParaRPr lang="en-US" altLang="en-US"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563348724"/>
              </p:ext>
            </p:extLst>
          </p:nvPr>
        </p:nvGraphicFramePr>
        <p:xfrm>
          <a:off x="457200" y="228600"/>
          <a:ext cx="5257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3"/>
          <p:cNvSpPr>
            <a:spLocks noGrp="1"/>
          </p:cNvSpPr>
          <p:nvPr>
            <p:ph sz="half" idx="4294967295"/>
          </p:nvPr>
        </p:nvSpPr>
        <p:spPr>
          <a:xfrm>
            <a:off x="533400" y="3048000"/>
            <a:ext cx="7848600" cy="3657600"/>
          </a:xfrm>
          <a:prstGeom prst="rect">
            <a:avLst/>
          </a:prstGeom>
        </p:spPr>
        <p:txBody>
          <a:bodyPr/>
          <a:lstStyle/>
          <a:p>
            <a:pPr>
              <a:lnSpc>
                <a:spcPct val="100000"/>
              </a:lnSpc>
              <a:spcBef>
                <a:spcPts val="0"/>
              </a:spcBef>
            </a:pPr>
            <a:r>
              <a:rPr lang="en-US" altLang="en-US" dirty="0">
                <a:latin typeface="Arial" panose="020B0604020202020204" pitchFamily="34" charset="0"/>
                <a:cs typeface="Arial" panose="020B0604020202020204" pitchFamily="34" charset="0"/>
              </a:rPr>
              <a:t>Data collection and analysis</a:t>
            </a:r>
          </a:p>
          <a:p>
            <a:pPr>
              <a:lnSpc>
                <a:spcPct val="100000"/>
              </a:lnSpc>
              <a:spcBef>
                <a:spcPts val="0"/>
              </a:spcBef>
            </a:pPr>
            <a:r>
              <a:rPr lang="en-US" altLang="en-US" dirty="0">
                <a:latin typeface="Arial" panose="020B0604020202020204" pitchFamily="34" charset="0"/>
                <a:cs typeface="Arial" panose="020B0604020202020204" pitchFamily="34" charset="0"/>
              </a:rPr>
              <a:t>Resilience and risk factors</a:t>
            </a:r>
          </a:p>
          <a:p>
            <a:pPr>
              <a:lnSpc>
                <a:spcPct val="100000"/>
              </a:lnSpc>
              <a:spcBef>
                <a:spcPts val="0"/>
              </a:spcBef>
            </a:pPr>
            <a:r>
              <a:rPr lang="en-US" altLang="en-US" dirty="0">
                <a:latin typeface="Arial" panose="020B0604020202020204" pitchFamily="34" charset="0"/>
                <a:cs typeface="Arial" panose="020B0604020202020204" pitchFamily="34" charset="0"/>
              </a:rPr>
              <a:t>Consultation and collaboration</a:t>
            </a:r>
          </a:p>
          <a:p>
            <a:pPr>
              <a:lnSpc>
                <a:spcPct val="100000"/>
              </a:lnSpc>
              <a:spcBef>
                <a:spcPts val="0"/>
              </a:spcBef>
            </a:pPr>
            <a:r>
              <a:rPr lang="en-US" altLang="en-US" dirty="0">
                <a:latin typeface="Arial" panose="020B0604020202020204" pitchFamily="34" charset="0"/>
                <a:cs typeface="Arial" panose="020B0604020202020204" pitchFamily="34" charset="0"/>
              </a:rPr>
              <a:t>Diversity in development and learning</a:t>
            </a:r>
          </a:p>
          <a:p>
            <a:pPr>
              <a:lnSpc>
                <a:spcPct val="100000"/>
              </a:lnSpc>
              <a:spcBef>
                <a:spcPts val="0"/>
              </a:spcBef>
            </a:pPr>
            <a:r>
              <a:rPr lang="en-US" altLang="en-US" dirty="0">
                <a:latin typeface="Arial" panose="020B0604020202020204" pitchFamily="34" charset="0"/>
                <a:cs typeface="Arial" panose="020B0604020202020204" pitchFamily="34" charset="0"/>
              </a:rPr>
              <a:t>Research and program evaluation</a:t>
            </a:r>
          </a:p>
          <a:p>
            <a:pPr>
              <a:lnSpc>
                <a:spcPct val="100000"/>
              </a:lnSpc>
              <a:spcBef>
                <a:spcPts val="0"/>
              </a:spcBef>
            </a:pPr>
            <a:r>
              <a:rPr lang="en-US" altLang="en-US" dirty="0">
                <a:latin typeface="Arial" panose="020B0604020202020204" pitchFamily="34" charset="0"/>
                <a:cs typeface="Arial" panose="020B0604020202020204" pitchFamily="34" charset="0"/>
              </a:rPr>
              <a:t>Professional ethics</a:t>
            </a:r>
          </a:p>
          <a:p>
            <a:pPr>
              <a:lnSpc>
                <a:spcPct val="100000"/>
              </a:lnSpc>
              <a:spcBef>
                <a:spcPts val="0"/>
              </a:spcBef>
            </a:pPr>
            <a:r>
              <a:rPr lang="en-US" altLang="en-US" dirty="0">
                <a:latin typeface="Arial" panose="020B0604020202020204" pitchFamily="34" charset="0"/>
                <a:cs typeface="Arial" panose="020B0604020202020204" pitchFamily="34" charset="0"/>
              </a:rPr>
              <a:t>Education law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04800"/>
            <a:ext cx="8229600" cy="1143000"/>
          </a:xfrm>
        </p:spPr>
        <p:txBody>
          <a:bodyPr/>
          <a:lstStyle/>
          <a:p>
            <a:pPr algn="ctr"/>
            <a:r>
              <a:rPr lang="en-US" altLang="en-US" sz="4400" dirty="0">
                <a:latin typeface="Arial" panose="020B0604020202020204" pitchFamily="34" charset="0"/>
                <a:cs typeface="Arial" panose="020B0604020202020204" pitchFamily="34" charset="0"/>
              </a:rPr>
              <a:t>GETTING A JOB</a:t>
            </a:r>
          </a:p>
        </p:txBody>
      </p:sp>
      <p:sp>
        <p:nvSpPr>
          <p:cNvPr id="40963" name="Content Placeholder 2"/>
          <p:cNvSpPr>
            <a:spLocks noGrp="1"/>
          </p:cNvSpPr>
          <p:nvPr>
            <p:ph idx="1"/>
          </p:nvPr>
        </p:nvSpPr>
        <p:spPr>
          <a:xfrm>
            <a:off x="381000" y="1600200"/>
            <a:ext cx="8591227" cy="4953000"/>
          </a:xfrm>
        </p:spPr>
        <p:txBody>
          <a:bodyPr>
            <a:normAutofit lnSpcReduction="10000"/>
          </a:bodyPr>
          <a:lstStyle/>
          <a:p>
            <a:pPr>
              <a:lnSpc>
                <a:spcPct val="100000"/>
              </a:lnSpc>
              <a:spcBef>
                <a:spcPts val="0"/>
              </a:spcBef>
            </a:pPr>
            <a:r>
              <a:rPr lang="en-US" altLang="en-US" sz="2800" dirty="0">
                <a:latin typeface="Arial" panose="020B0604020202020204" pitchFamily="34" charset="0"/>
                <a:cs typeface="Arial" panose="020B0604020202020204" pitchFamily="34" charset="0"/>
              </a:rPr>
              <a:t>School psychologists must hold a current, valid state credential for practice</a:t>
            </a:r>
          </a:p>
          <a:p>
            <a:pPr>
              <a:lnSpc>
                <a:spcPct val="100000"/>
              </a:lnSpc>
              <a:spcBef>
                <a:spcPts val="0"/>
              </a:spcBef>
            </a:pPr>
            <a:endParaRPr lang="en-US" altLang="en-US" sz="2800" dirty="0">
              <a:latin typeface="Arial" panose="020B0604020202020204" pitchFamily="34" charset="0"/>
              <a:cs typeface="Arial" panose="020B0604020202020204" pitchFamily="34" charset="0"/>
            </a:endParaRPr>
          </a:p>
          <a:p>
            <a:pPr>
              <a:lnSpc>
                <a:spcPct val="100000"/>
              </a:lnSpc>
              <a:spcBef>
                <a:spcPts val="0"/>
              </a:spcBef>
            </a:pPr>
            <a:r>
              <a:rPr lang="en-US" altLang="en-US" sz="2800" dirty="0">
                <a:latin typeface="Arial" panose="020B0604020202020204" pitchFamily="34" charset="0"/>
                <a:cs typeface="Arial" panose="020B0604020202020204" pitchFamily="34" charset="0"/>
              </a:rPr>
              <a:t>Click the link below for a state-by-state summary of school psychologist certificate and license requirements</a:t>
            </a:r>
          </a:p>
          <a:p>
            <a:pPr lvl="1">
              <a:lnSpc>
                <a:spcPct val="100000"/>
              </a:lnSpc>
              <a:spcBef>
                <a:spcPts val="0"/>
              </a:spcBef>
            </a:pPr>
            <a:r>
              <a:rPr lang="en-US" altLang="en-US" u="sng" dirty="0">
                <a:latin typeface="Arial" panose="020B0604020202020204" pitchFamily="34" charset="0"/>
                <a:cs typeface="Arial" panose="020B0604020202020204" pitchFamily="34" charset="0"/>
                <a:hlinkClick r:id="rId3"/>
              </a:rPr>
              <a:t>https://www.nasponline.org/standards-and-certification/state-school-psychology-credentialing-requirements</a:t>
            </a:r>
            <a:endParaRPr lang="en-US" altLang="en-US" u="sng" dirty="0">
              <a:latin typeface="Arial" panose="020B0604020202020204" pitchFamily="34" charset="0"/>
              <a:cs typeface="Arial" panose="020B0604020202020204" pitchFamily="34" charset="0"/>
            </a:endParaRPr>
          </a:p>
          <a:p>
            <a:pPr>
              <a:lnSpc>
                <a:spcPct val="100000"/>
              </a:lnSpc>
              <a:spcBef>
                <a:spcPts val="0"/>
              </a:spcBef>
            </a:pPr>
            <a:endParaRPr lang="en-US" altLang="en-US" sz="2800" dirty="0">
              <a:latin typeface="Arial" panose="020B0604020202020204" pitchFamily="34" charset="0"/>
              <a:cs typeface="Arial" panose="020B0604020202020204" pitchFamily="34" charset="0"/>
            </a:endParaRPr>
          </a:p>
          <a:p>
            <a:pPr>
              <a:lnSpc>
                <a:spcPct val="100000"/>
              </a:lnSpc>
              <a:spcBef>
                <a:spcPts val="0"/>
              </a:spcBef>
            </a:pPr>
            <a:r>
              <a:rPr lang="en-US" altLang="en-US" sz="2800" dirty="0">
                <a:latin typeface="Arial" panose="020B0604020202020204" pitchFamily="34" charset="0"/>
                <a:cs typeface="Arial" panose="020B0604020202020204" pitchFamily="34" charset="0"/>
              </a:rPr>
              <a:t>Independent practice may require an</a:t>
            </a:r>
          </a:p>
          <a:p>
            <a:pPr marL="0" indent="0">
              <a:lnSpc>
                <a:spcPct val="100000"/>
              </a:lnSpc>
              <a:spcBef>
                <a:spcPts val="0"/>
              </a:spcBef>
              <a:buNone/>
            </a:pPr>
            <a:r>
              <a:rPr lang="en-US" altLang="en-US" sz="2800" dirty="0">
                <a:latin typeface="Arial" panose="020B0604020202020204" pitchFamily="34" charset="0"/>
                <a:cs typeface="Arial" panose="020B0604020202020204" pitchFamily="34" charset="0"/>
              </a:rPr>
              <a:t>   additional credential</a:t>
            </a: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9B3B75FB-CF24-4B70-BE4C-0B94C8EE666B}" type="slidenum">
              <a:rPr lang="en-US" altLang="en-US" sz="1200">
                <a:solidFill>
                  <a:srgbClr val="898989"/>
                </a:solidFill>
              </a:rPr>
              <a:pPr>
                <a:lnSpc>
                  <a:spcPct val="100000"/>
                </a:lnSpc>
                <a:spcBef>
                  <a:spcPct val="0"/>
                </a:spcBef>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676" y="144475"/>
            <a:ext cx="2350324" cy="2141525"/>
          </a:xfrm>
          <a:prstGeom prst="rect">
            <a:avLst/>
          </a:prstGeom>
        </p:spPr>
      </p:pic>
      <p:sp>
        <p:nvSpPr>
          <p:cNvPr id="43011" name="Rectangle 2"/>
          <p:cNvSpPr>
            <a:spLocks noGrp="1" noChangeArrowheads="1"/>
          </p:cNvSpPr>
          <p:nvPr>
            <p:ph type="title"/>
          </p:nvPr>
        </p:nvSpPr>
        <p:spPr>
          <a:xfrm>
            <a:off x="457200" y="154173"/>
            <a:ext cx="4038600" cy="1143000"/>
          </a:xfrm>
        </p:spPr>
        <p:txBody>
          <a:bodyPr/>
          <a:lstStyle/>
          <a:p>
            <a:pPr algn="ct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JOB OUTLOOK?</a:t>
            </a:r>
          </a:p>
        </p:txBody>
      </p:sp>
      <p:sp>
        <p:nvSpPr>
          <p:cNvPr id="96260" name="Rectangle 3"/>
          <p:cNvSpPr>
            <a:spLocks noGrp="1" noChangeArrowheads="1"/>
          </p:cNvSpPr>
          <p:nvPr>
            <p:ph idx="1"/>
          </p:nvPr>
        </p:nvSpPr>
        <p:spPr>
          <a:xfrm>
            <a:off x="152400" y="1275006"/>
            <a:ext cx="8382000" cy="5829946"/>
          </a:xfrm>
        </p:spPr>
        <p:txBody>
          <a:bodyPr>
            <a:noAutofit/>
          </a:bodyPr>
          <a:lstStyle/>
          <a:p>
            <a:pPr eaLnBrk="1" hangingPunct="1">
              <a:lnSpc>
                <a:spcPct val="100000"/>
              </a:lnSpc>
              <a:spcBef>
                <a:spcPts val="0"/>
              </a:spcBef>
              <a:buFont typeface="Arial" charset="0"/>
              <a:buChar char="•"/>
              <a:defRPr/>
            </a:pPr>
            <a:r>
              <a:rPr lang="en-US" sz="2400" dirty="0">
                <a:latin typeface="+mn-lt"/>
                <a:ea typeface="ＭＳ Ｐゴシック" charset="0"/>
                <a:cs typeface="ＭＳ Ｐゴシック" charset="0"/>
              </a:rPr>
              <a:t>High national demand for school </a:t>
            </a:r>
          </a:p>
          <a:p>
            <a:pPr marL="0" indent="0" eaLnBrk="1" hangingPunct="1">
              <a:lnSpc>
                <a:spcPct val="100000"/>
              </a:lnSpc>
              <a:spcBef>
                <a:spcPts val="0"/>
              </a:spcBef>
              <a:buNone/>
              <a:defRPr/>
            </a:pPr>
            <a:r>
              <a:rPr lang="en-US" sz="2400" dirty="0">
                <a:latin typeface="+mn-lt"/>
                <a:ea typeface="ＭＳ Ｐゴシック" charset="0"/>
                <a:cs typeface="ＭＳ Ｐゴシック" charset="0"/>
              </a:rPr>
              <a:t>    psychologists</a:t>
            </a:r>
          </a:p>
          <a:p>
            <a:pPr eaLnBrk="1" hangingPunct="1">
              <a:spcBef>
                <a:spcPts val="0"/>
              </a:spcBef>
              <a:buFont typeface="Arial" charset="0"/>
              <a:buChar char="•"/>
              <a:defRPr/>
            </a:pPr>
            <a:endParaRPr lang="en-US" sz="2400" dirty="0">
              <a:latin typeface="+mn-lt"/>
              <a:ea typeface="ＭＳ Ｐゴシック" charset="0"/>
              <a:cs typeface="ＭＳ Ｐゴシック" charset="0"/>
            </a:endParaRPr>
          </a:p>
          <a:p>
            <a:pPr eaLnBrk="1" hangingPunct="1">
              <a:spcBef>
                <a:spcPts val="0"/>
              </a:spcBef>
              <a:buFont typeface="Arial" charset="0"/>
              <a:buChar char="•"/>
              <a:defRPr/>
            </a:pPr>
            <a:r>
              <a:rPr lang="en-US" sz="2400" dirty="0">
                <a:latin typeface="+mn-lt"/>
                <a:ea typeface="ＭＳ Ｐゴシック" charset="0"/>
                <a:cs typeface="ＭＳ Ｐゴシック" charset="0"/>
              </a:rPr>
              <a:t>Federal education law includes provisions for school psychologists’ </a:t>
            </a:r>
            <a:r>
              <a:rPr lang="en-US" sz="2400" dirty="0">
                <a:ea typeface="ＭＳ Ｐゴシック" charset="0"/>
                <a:cs typeface="ＭＳ Ｐゴシック" charset="0"/>
              </a:rPr>
              <a:t>services </a:t>
            </a:r>
          </a:p>
          <a:p>
            <a:pPr eaLnBrk="1" hangingPunct="1">
              <a:spcBef>
                <a:spcPts val="0"/>
              </a:spcBef>
              <a:buFont typeface="Arial" charset="0"/>
              <a:buChar char="•"/>
              <a:defRPr/>
            </a:pPr>
            <a:endParaRPr lang="en-US" sz="2400" b="1" dirty="0">
              <a:latin typeface="+mn-lt"/>
            </a:endParaRPr>
          </a:p>
          <a:p>
            <a:pPr eaLnBrk="1" hangingPunct="1">
              <a:spcBef>
                <a:spcPts val="0"/>
              </a:spcBef>
              <a:buFont typeface="Arial" charset="0"/>
              <a:buChar char="•"/>
              <a:defRPr/>
            </a:pPr>
            <a:r>
              <a:rPr lang="en-US" sz="2400" b="1" dirty="0">
                <a:latin typeface="+mn-lt"/>
              </a:rPr>
              <a:t>Particular need for professionals from culturally and linguistically diverse backgrounds</a:t>
            </a:r>
            <a:endParaRPr lang="en-US" sz="2400" dirty="0">
              <a:latin typeface="+mn-lt"/>
              <a:ea typeface="ＭＳ Ｐゴシック" charset="0"/>
              <a:cs typeface="ＭＳ Ｐゴシック" charset="0"/>
            </a:endParaRPr>
          </a:p>
          <a:p>
            <a:pPr>
              <a:lnSpc>
                <a:spcPct val="100000"/>
              </a:lnSpc>
              <a:spcBef>
                <a:spcPts val="0"/>
              </a:spcBef>
              <a:buFont typeface="Arial" charset="0"/>
              <a:buChar char="•"/>
              <a:defRPr/>
            </a:pPr>
            <a:endParaRPr lang="en-US" sz="2400" dirty="0">
              <a:latin typeface="+mn-lt"/>
            </a:endParaRPr>
          </a:p>
          <a:p>
            <a:pPr>
              <a:lnSpc>
                <a:spcPct val="100000"/>
              </a:lnSpc>
              <a:spcBef>
                <a:spcPts val="0"/>
              </a:spcBef>
              <a:buFont typeface="Arial" charset="0"/>
              <a:buChar char="•"/>
              <a:defRPr/>
            </a:pPr>
            <a:r>
              <a:rPr lang="en-US" sz="2400" dirty="0">
                <a:latin typeface="+mn-lt"/>
              </a:rPr>
              <a:t>“School psychologist” has been listed in </a:t>
            </a:r>
            <a:r>
              <a:rPr lang="en-US" sz="2400" u="sng" dirty="0">
                <a:latin typeface="+mn-lt"/>
                <a:hlinkClick r:id="rId4"/>
              </a:rPr>
              <a:t>Top 10 among Best Social Services Jobs </a:t>
            </a:r>
            <a:r>
              <a:rPr lang="en-US" sz="2400" dirty="0">
                <a:latin typeface="+mn-lt"/>
              </a:rPr>
              <a:t>in </a:t>
            </a:r>
            <a:r>
              <a:rPr lang="en-US" sz="2400" i="1" dirty="0">
                <a:latin typeface="+mn-lt"/>
              </a:rPr>
              <a:t>U.S. News &amp;World Report.</a:t>
            </a:r>
          </a:p>
          <a:p>
            <a:pPr>
              <a:lnSpc>
                <a:spcPct val="100000"/>
              </a:lnSpc>
              <a:spcBef>
                <a:spcPts val="0"/>
              </a:spcBef>
              <a:buFont typeface="Arial" charset="0"/>
              <a:buChar char="•"/>
              <a:defRPr/>
            </a:pPr>
            <a:endParaRPr lang="en-US" sz="2400" dirty="0">
              <a:latin typeface="+mn-lt"/>
            </a:endParaRPr>
          </a:p>
          <a:p>
            <a:pPr>
              <a:lnSpc>
                <a:spcPct val="100000"/>
              </a:lnSpc>
              <a:spcBef>
                <a:spcPts val="0"/>
              </a:spcBef>
              <a:buFont typeface="Arial" charset="0"/>
              <a:buChar char="•"/>
              <a:defRPr/>
            </a:pPr>
            <a:r>
              <a:rPr lang="en-US" sz="2400" dirty="0">
                <a:latin typeface="+mn-lt"/>
              </a:rPr>
              <a:t>School psychologists are certified by state boards of education</a:t>
            </a:r>
          </a:p>
        </p:txBody>
      </p:sp>
      <p:sp>
        <p:nvSpPr>
          <p:cNvPr id="430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EEDE361C-945A-4784-85DF-F28DAD14112E}" type="slidenum">
              <a:rPr lang="en-US" altLang="en-US" sz="1400">
                <a:solidFill>
                  <a:srgbClr val="00386A"/>
                </a:solidFill>
              </a:rPr>
              <a:pPr>
                <a:lnSpc>
                  <a:spcPct val="100000"/>
                </a:lnSpc>
                <a:spcBef>
                  <a:spcPct val="0"/>
                </a:spcBef>
                <a:buFontTx/>
                <a:buNone/>
              </a:pPr>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28600"/>
            <a:ext cx="8229600" cy="1143000"/>
          </a:xfrm>
        </p:spPr>
        <p:txBody>
          <a:bodyPr/>
          <a:lstStyle/>
          <a:p>
            <a:pPr algn="ctr" eaLnBrk="1" hangingPunct="1">
              <a:defRPr/>
            </a:pPr>
            <a:r>
              <a:rPr lang="en-US" altLang="en-US" dirty="0">
                <a:latin typeface="+mj-lt"/>
                <a:ea typeface="ＭＳ Ｐゴシック" pitchFamily="34" charset="-128"/>
                <a:cs typeface="Arial" charset="0"/>
              </a:rPr>
              <a:t>A GREAT CAREER CHOICE!</a:t>
            </a:r>
            <a:endParaRPr lang="en-US" altLang="en-US" dirty="0">
              <a:solidFill>
                <a:srgbClr val="0000FF"/>
              </a:solidFill>
              <a:latin typeface="+mj-lt"/>
              <a:ea typeface="ＭＳ Ｐゴシック" pitchFamily="34" charset="-128"/>
              <a:cs typeface="Arial" charset="0"/>
            </a:endParaRPr>
          </a:p>
        </p:txBody>
      </p:sp>
      <p:sp>
        <p:nvSpPr>
          <p:cNvPr id="31748" name="Rectangle 3"/>
          <p:cNvSpPr>
            <a:spLocks noGrp="1" noChangeArrowheads="1"/>
          </p:cNvSpPr>
          <p:nvPr>
            <p:ph idx="1"/>
          </p:nvPr>
        </p:nvSpPr>
        <p:spPr>
          <a:xfrm>
            <a:off x="255256" y="1447800"/>
            <a:ext cx="6934200" cy="5089797"/>
          </a:xfrm>
        </p:spPr>
        <p:txBody>
          <a:bodyPr>
            <a:normAutofit/>
          </a:bodyPr>
          <a:lstStyle/>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Positively</a:t>
            </a:r>
            <a:r>
              <a:rPr lang="en-US" altLang="en-US" b="1" dirty="0">
                <a:solidFill>
                  <a:srgbClr val="0000FF"/>
                </a:solidFill>
                <a:latin typeface="+mn-lt"/>
                <a:ea typeface="ＭＳ Ｐゴシック" pitchFamily="34" charset="-128"/>
                <a:cs typeface="Arial" charset="0"/>
              </a:rPr>
              <a:t> </a:t>
            </a:r>
            <a:r>
              <a:rPr lang="en-US" altLang="en-US" dirty="0">
                <a:latin typeface="+mn-lt"/>
                <a:ea typeface="ＭＳ Ｐゴシック" pitchFamily="34" charset="-128"/>
                <a:cs typeface="Arial" charset="0"/>
              </a:rPr>
              <a:t>impact the lives of youth</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Help</a:t>
            </a:r>
            <a:r>
              <a:rPr lang="en-US" altLang="en-US" dirty="0">
                <a:solidFill>
                  <a:srgbClr val="0000FF"/>
                </a:solidFill>
                <a:latin typeface="+mn-lt"/>
                <a:ea typeface="ＭＳ Ｐゴシック" pitchFamily="34" charset="-128"/>
                <a:cs typeface="Arial" charset="0"/>
              </a:rPr>
              <a:t> </a:t>
            </a:r>
            <a:r>
              <a:rPr lang="en-US" altLang="en-US" dirty="0">
                <a:latin typeface="+mn-lt"/>
                <a:ea typeface="ＭＳ Ｐゴシック" pitchFamily="34" charset="-128"/>
                <a:cs typeface="Arial" charset="0"/>
              </a:rPr>
              <a:t>parents and educators</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Flexible</a:t>
            </a:r>
            <a:r>
              <a:rPr lang="en-US" altLang="en-US" dirty="0">
                <a:latin typeface="+mn-lt"/>
                <a:ea typeface="ＭＳ Ｐゴシック" pitchFamily="34" charset="-128"/>
                <a:cs typeface="Arial" charset="0"/>
              </a:rPr>
              <a:t> school schedule</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Range</a:t>
            </a:r>
            <a:r>
              <a:rPr lang="en-US" altLang="en-US" dirty="0">
                <a:latin typeface="+mn-lt"/>
                <a:ea typeface="ＭＳ Ｐゴシック" pitchFamily="34" charset="-128"/>
                <a:cs typeface="Arial" charset="0"/>
              </a:rPr>
              <a:t> of responsibilities</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Variety</a:t>
            </a:r>
            <a:r>
              <a:rPr lang="en-US" altLang="en-US" dirty="0">
                <a:latin typeface="+mn-lt"/>
                <a:ea typeface="ＭＳ Ｐゴシック" pitchFamily="34" charset="-128"/>
                <a:cs typeface="Arial" charset="0"/>
              </a:rPr>
              <a:t> of work settings</a:t>
            </a:r>
          </a:p>
        </p:txBody>
      </p:sp>
      <p:sp>
        <p:nvSpPr>
          <p:cNvPr id="440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67A156C2-B9D2-450B-AEBA-F4B742D6E063}" type="slidenum">
              <a:rPr lang="en-US" altLang="en-US" sz="1400">
                <a:solidFill>
                  <a:srgbClr val="00386A"/>
                </a:solidFill>
              </a:rPr>
              <a:pPr>
                <a:lnSpc>
                  <a:spcPct val="100000"/>
                </a:lnSpc>
                <a:spcBef>
                  <a:spcPct val="0"/>
                </a:spcBef>
                <a:buFontTx/>
                <a:buNone/>
              </a:pPr>
              <a:t>25</a:t>
            </a:fld>
            <a:endParaRPr lang="en-US" altLang="en-US" sz="1400"/>
          </a:p>
        </p:txBody>
      </p:sp>
      <p:pic>
        <p:nvPicPr>
          <p:cNvPr id="1026" name="Picture 2" descr="Image result for black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565" y="2813247"/>
            <a:ext cx="2642235" cy="335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QUESTIONS?</a:t>
            </a:r>
          </a:p>
        </p:txBody>
      </p:sp>
      <p:sp>
        <p:nvSpPr>
          <p:cNvPr id="450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A81DAE33-376B-4F58-831A-84FD8A2F1ADF}" type="slidenum">
              <a:rPr lang="en-US" altLang="en-US" sz="1200">
                <a:solidFill>
                  <a:srgbClr val="FFFFFF"/>
                </a:solidFill>
              </a:rPr>
              <a:pPr>
                <a:lnSpc>
                  <a:spcPct val="100000"/>
                </a:lnSpc>
                <a:spcBef>
                  <a:spcPct val="0"/>
                </a:spcBef>
                <a:buFontTx/>
                <a:buNone/>
              </a:pPr>
              <a:t>26</a:t>
            </a:fld>
            <a:endParaRPr lang="en-US" altLang="en-US" sz="1200">
              <a:solidFill>
                <a:srgbClr val="FFFFFF"/>
              </a:solidFill>
            </a:endParaRPr>
          </a:p>
        </p:txBody>
      </p:sp>
      <p:pic>
        <p:nvPicPr>
          <p:cNvPr id="4" name="Picture 6" descr="amconfus"/>
          <p:cNvPicPr>
            <a:picLocks noChangeAspect="1" noChangeArrowheads="1"/>
          </p:cNvPicPr>
          <p:nvPr/>
        </p:nvPicPr>
        <p:blipFill>
          <a:blip r:embed="rId3">
            <a:duotone>
              <a:schemeClr val="accent3">
                <a:shade val="45000"/>
                <a:satMod val="135000"/>
              </a:schemeClr>
              <a:prstClr val="white"/>
            </a:duotone>
            <a:lum bright="65000"/>
          </a:blip>
          <a:srcRect/>
          <a:stretch>
            <a:fillRect/>
          </a:stretch>
        </p:blipFill>
        <p:spPr bwMode="auto">
          <a:xfrm>
            <a:off x="609600" y="2667000"/>
            <a:ext cx="16732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482234" y="3837781"/>
            <a:ext cx="75123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bg1"/>
                </a:solidFill>
                <a:latin typeface="Arial"/>
                <a:ea typeface="+mj-ea"/>
                <a:cs typeface="Arial"/>
              </a:defRPr>
            </a:lvl1pPr>
            <a:lvl2pPr algn="l" defTabSz="457200" rtl="0" eaLnBrk="0" fontAlgn="base" hangingPunct="0">
              <a:spcBef>
                <a:spcPct val="0"/>
              </a:spcBef>
              <a:spcAft>
                <a:spcPct val="0"/>
              </a:spcAft>
              <a:defRPr sz="4400">
                <a:solidFill>
                  <a:schemeClr val="tx2"/>
                </a:solidFill>
                <a:latin typeface="Arial" charset="0"/>
                <a:cs typeface="Arial" charset="0"/>
              </a:defRPr>
            </a:lvl2pPr>
            <a:lvl3pPr algn="l" defTabSz="457200" rtl="0" eaLnBrk="0" fontAlgn="base" hangingPunct="0">
              <a:spcBef>
                <a:spcPct val="0"/>
              </a:spcBef>
              <a:spcAft>
                <a:spcPct val="0"/>
              </a:spcAft>
              <a:defRPr sz="4400">
                <a:solidFill>
                  <a:schemeClr val="tx2"/>
                </a:solidFill>
                <a:latin typeface="Arial" charset="0"/>
                <a:cs typeface="Arial" charset="0"/>
              </a:defRPr>
            </a:lvl3pPr>
            <a:lvl4pPr algn="l" defTabSz="457200" rtl="0" eaLnBrk="0" fontAlgn="base" hangingPunct="0">
              <a:spcBef>
                <a:spcPct val="0"/>
              </a:spcBef>
              <a:spcAft>
                <a:spcPct val="0"/>
              </a:spcAft>
              <a:defRPr sz="4400">
                <a:solidFill>
                  <a:schemeClr val="tx2"/>
                </a:solidFill>
                <a:latin typeface="Arial" charset="0"/>
                <a:cs typeface="Arial" charset="0"/>
              </a:defRPr>
            </a:lvl4pPr>
            <a:lvl5pPr algn="l" defTabSz="457200" rtl="0" eaLnBrk="0" fontAlgn="base" hangingPunct="0">
              <a:spcBef>
                <a:spcPct val="0"/>
              </a:spcBef>
              <a:spcAft>
                <a:spcPct val="0"/>
              </a:spcAft>
              <a:defRPr sz="4400">
                <a:solidFill>
                  <a:schemeClr val="tx2"/>
                </a:solidFill>
                <a:latin typeface="Arial" charset="0"/>
                <a:cs typeface="Arial" charset="0"/>
              </a:defRPr>
            </a:lvl5pPr>
            <a:lvl6pPr marL="457200" algn="l" defTabSz="457200" rtl="0" eaLnBrk="1" fontAlgn="base" hangingPunct="1">
              <a:spcBef>
                <a:spcPct val="0"/>
              </a:spcBef>
              <a:spcAft>
                <a:spcPct val="0"/>
              </a:spcAft>
              <a:defRPr sz="4400">
                <a:solidFill>
                  <a:schemeClr val="tx2"/>
                </a:solidFill>
                <a:latin typeface="Arial" charset="0"/>
                <a:cs typeface="Arial" charset="0"/>
              </a:defRPr>
            </a:lvl6pPr>
            <a:lvl7pPr marL="914400" algn="l" defTabSz="457200" rtl="0" eaLnBrk="1" fontAlgn="base" hangingPunct="1">
              <a:spcBef>
                <a:spcPct val="0"/>
              </a:spcBef>
              <a:spcAft>
                <a:spcPct val="0"/>
              </a:spcAft>
              <a:defRPr sz="4400">
                <a:solidFill>
                  <a:schemeClr val="tx2"/>
                </a:solidFill>
                <a:latin typeface="Arial" charset="0"/>
                <a:cs typeface="Arial" charset="0"/>
              </a:defRPr>
            </a:lvl7pPr>
            <a:lvl8pPr marL="1371600" algn="l" defTabSz="457200" rtl="0" eaLnBrk="1" fontAlgn="base" hangingPunct="1">
              <a:spcBef>
                <a:spcPct val="0"/>
              </a:spcBef>
              <a:spcAft>
                <a:spcPct val="0"/>
              </a:spcAft>
              <a:defRPr sz="4400">
                <a:solidFill>
                  <a:schemeClr val="tx2"/>
                </a:solidFill>
                <a:latin typeface="Arial" charset="0"/>
                <a:cs typeface="Arial" charset="0"/>
              </a:defRPr>
            </a:lvl8pPr>
            <a:lvl9pPr marL="1828800" algn="l" defTabSz="457200" rtl="0" eaLnBrk="1" fontAlgn="base" hangingPunct="1">
              <a:spcBef>
                <a:spcPct val="0"/>
              </a:spcBef>
              <a:spcAft>
                <a:spcPct val="0"/>
              </a:spcAft>
              <a:defRPr sz="4400">
                <a:solidFill>
                  <a:schemeClr val="tx2"/>
                </a:solidFill>
                <a:latin typeface="Arial" charset="0"/>
                <a:cs typeface="Arial" charset="0"/>
              </a:defRPr>
            </a:lvl9pPr>
          </a:lstStyle>
          <a:p>
            <a:pPr algn="ctr">
              <a:defRPr/>
            </a:pPr>
            <a:r>
              <a:rPr lang="en-US" altLang="en-US" sz="3600" dirty="0">
                <a:latin typeface="+mn-lt"/>
              </a:rPr>
              <a:t>For more information about school psychology, feel free to visit</a:t>
            </a:r>
            <a:br>
              <a:rPr lang="en-US" altLang="en-US" sz="2800" b="1" dirty="0">
                <a:latin typeface="+mn-lt"/>
              </a:rPr>
            </a:br>
            <a:r>
              <a:rPr lang="en-US" altLang="en-US" sz="3600" dirty="0">
                <a:solidFill>
                  <a:schemeClr val="accent1">
                    <a:lumMod val="20000"/>
                    <a:lumOff val="80000"/>
                  </a:schemeClr>
                </a:solidFill>
                <a:latin typeface="+mn-lt"/>
                <a:hlinkClick r:id="rId4"/>
              </a:rPr>
              <a:t>www.nasponline.org</a:t>
            </a:r>
            <a:r>
              <a:rPr lang="en-US" altLang="en-US" sz="3600" dirty="0">
                <a:solidFill>
                  <a:schemeClr val="accent1">
                    <a:lumMod val="20000"/>
                    <a:lumOff val="80000"/>
                  </a:schemeClr>
                </a:solidFill>
                <a:latin typeface="+mn-lt"/>
              </a:rPr>
              <a:t> </a:t>
            </a:r>
            <a:endParaRPr lang="en-US" sz="40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UNDERGRADUATE DATA</a:t>
            </a:r>
          </a:p>
        </p:txBody>
      </p:sp>
      <p:sp>
        <p:nvSpPr>
          <p:cNvPr id="3" name="Slide Number Placeholder 2"/>
          <p:cNvSpPr>
            <a:spLocks noGrp="1"/>
          </p:cNvSpPr>
          <p:nvPr>
            <p:ph type="sldNum" sz="quarter" idx="10"/>
          </p:nvPr>
        </p:nvSpPr>
        <p:spPr/>
        <p:txBody>
          <a:bodyPr/>
          <a:lstStyle/>
          <a:p>
            <a:fld id="{38A8F114-7B38-4854-8988-AE58840ED483}" type="slidenum">
              <a:rPr lang="en-US" altLang="en-US" smtClean="0"/>
              <a:pPr/>
              <a:t>27</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90800"/>
            <a:ext cx="2857899" cy="2857899"/>
          </a:xfrm>
          <a:prstGeom prst="rect">
            <a:avLst/>
          </a:prstGeom>
        </p:spPr>
      </p:pic>
      <p:sp>
        <p:nvSpPr>
          <p:cNvPr id="8" name="Rectangle 7"/>
          <p:cNvSpPr/>
          <p:nvPr/>
        </p:nvSpPr>
        <p:spPr>
          <a:xfrm>
            <a:off x="3956169" y="2839621"/>
            <a:ext cx="4572000" cy="1569660"/>
          </a:xfrm>
          <a:prstGeom prst="rect">
            <a:avLst/>
          </a:prstGeom>
          <a:solidFill>
            <a:schemeClr val="bg1"/>
          </a:solidFill>
        </p:spPr>
        <p:txBody>
          <a:bodyPr>
            <a:spAutoFit/>
          </a:bodyPr>
          <a:lstStyle/>
          <a:p>
            <a:r>
              <a:rPr lang="en-US" dirty="0">
                <a:hlinkClick r:id="rId3"/>
              </a:rPr>
              <a:t>https://docs.google.com/forms/d/e/1FAIpQLSftKespoMhPdWvEqFhfWleSpRbev4Hm-LxzcfUEEX6JtLRgdQ/viewform</a:t>
            </a:r>
            <a:r>
              <a:rPr lang="en-US" dirty="0"/>
              <a:t> </a:t>
            </a:r>
            <a:endParaRPr lang="en-US" dirty="0"/>
          </a:p>
        </p:txBody>
      </p:sp>
    </p:spTree>
    <p:extLst>
      <p:ext uri="{BB962C8B-B14F-4D97-AF65-F5344CB8AC3E}">
        <p14:creationId xmlns:p14="http://schemas.microsoft.com/office/powerpoint/2010/main" val="182469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81000"/>
            <a:ext cx="8229600" cy="898525"/>
          </a:xfrm>
        </p:spPr>
        <p:txBody>
          <a:bodyPr/>
          <a:lstStyle/>
          <a:p>
            <a:pPr algn="ctr" eaLnBrk="1" hangingPunct="1"/>
            <a:r>
              <a:rPr lang="en-US" altLang="en-US" dirty="0">
                <a:latin typeface="Arial" panose="020B0604020202020204" pitchFamily="34" charset="0"/>
                <a:cs typeface="Arial" panose="020B0604020202020204" pitchFamily="34" charset="0"/>
              </a:rPr>
              <a:t>REFERENCES and RESOURCES</a:t>
            </a:r>
          </a:p>
        </p:txBody>
      </p:sp>
      <p:sp>
        <p:nvSpPr>
          <p:cNvPr id="46083" name="Rectangle 3"/>
          <p:cNvSpPr>
            <a:spLocks noGrp="1" noChangeArrowheads="1"/>
          </p:cNvSpPr>
          <p:nvPr>
            <p:ph idx="1"/>
          </p:nvPr>
        </p:nvSpPr>
        <p:spPr>
          <a:xfrm>
            <a:off x="228600" y="1401763"/>
            <a:ext cx="8610600" cy="5486400"/>
          </a:xfrm>
        </p:spPr>
        <p:txBody>
          <a:bodyPr>
            <a:noAutofit/>
          </a:bodyPr>
          <a:lstStyle/>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Castillo, J.M., Curtis, M. J., Chappel, A., &amp; Cunningham, J. (2011, February). </a:t>
            </a:r>
            <a:r>
              <a:rPr lang="en-US" altLang="en-US" sz="1600" i="1" dirty="0">
                <a:latin typeface="Arial" panose="020B0604020202020204" pitchFamily="34" charset="0"/>
                <a:cs typeface="Arial" panose="020B0604020202020204" pitchFamily="34" charset="0"/>
              </a:rPr>
              <a:t>School psychology 2010: Results of the national membership study.</a:t>
            </a:r>
            <a:r>
              <a:rPr lang="en-US" altLang="en-US" sz="1600" dirty="0">
                <a:latin typeface="Arial" panose="020B0604020202020204" pitchFamily="34" charset="0"/>
                <a:cs typeface="Arial" panose="020B0604020202020204" pitchFamily="34" charset="0"/>
              </a:rPr>
              <a:t> Paper presented at the annual convention of the National Association of School Psychologists, San Francisco, CA.</a:t>
            </a:r>
            <a:endParaRPr lang="en-US" altLang="en-US" sz="1600" dirty="0">
              <a:solidFill>
                <a:srgbClr val="FF0000"/>
              </a:solidFill>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Fagan, T. K., &amp; Wise, P. S. (2007). </a:t>
            </a:r>
            <a:r>
              <a:rPr lang="en-US" altLang="en-US" sz="1600" i="1" dirty="0">
                <a:latin typeface="Arial" panose="020B0604020202020204" pitchFamily="34" charset="0"/>
                <a:cs typeface="Arial" panose="020B0604020202020204" pitchFamily="34" charset="0"/>
              </a:rPr>
              <a:t>School psychology: Past, present, and future 3</a:t>
            </a:r>
            <a:r>
              <a:rPr lang="en-US" altLang="en-US" sz="1600" i="1" baseline="30000" dirty="0">
                <a:latin typeface="Arial" panose="020B0604020202020204" pitchFamily="34" charset="0"/>
                <a:cs typeface="Arial" panose="020B0604020202020204" pitchFamily="34" charset="0"/>
              </a:rPr>
              <a:t>rd</a:t>
            </a:r>
            <a:r>
              <a:rPr lang="en-US" altLang="en-US" sz="1600" i="1" dirty="0">
                <a:latin typeface="Arial" panose="020B0604020202020204" pitchFamily="34" charset="0"/>
                <a:cs typeface="Arial" panose="020B0604020202020204" pitchFamily="34" charset="0"/>
              </a:rPr>
              <a:t> Ed.</a:t>
            </a:r>
            <a:r>
              <a:rPr lang="en-US" altLang="en-US" sz="1600" dirty="0">
                <a:latin typeface="Arial" panose="020B0604020202020204" pitchFamily="34" charset="0"/>
                <a:cs typeface="Arial" panose="020B0604020202020204" pitchFamily="34" charset="0"/>
              </a:rPr>
              <a:t> Bethesda: NASP. </a:t>
            </a:r>
          </a:p>
          <a:p>
            <a:pPr eaLnBrk="1" hangingPunct="1">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Harrison, P., &amp; Thomas, A. (2014). </a:t>
            </a:r>
            <a:r>
              <a:rPr lang="en-US" altLang="en-US" sz="1600" i="1" dirty="0">
                <a:latin typeface="Arial" panose="020B0604020202020204" pitchFamily="34" charset="0"/>
                <a:cs typeface="Arial" panose="020B0604020202020204" pitchFamily="34" charset="0"/>
              </a:rPr>
              <a:t>Best practices in school psychology VI</a:t>
            </a:r>
            <a:r>
              <a:rPr lang="en-US" altLang="en-US" sz="1600" dirty="0">
                <a:latin typeface="Arial" panose="020B0604020202020204" pitchFamily="34" charset="0"/>
                <a:cs typeface="Arial" panose="020B0604020202020204" pitchFamily="34" charset="0"/>
              </a:rPr>
              <a:t>. Bethesda: NASP. </a:t>
            </a:r>
          </a:p>
          <a:p>
            <a:pPr eaLnBrk="1" hangingPunct="1">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U.S. Census Bureau (2010). Place of Birth of the Foreign-Born Population: 2009. Washington, DC: U.S. Census Bureau. </a:t>
            </a:r>
            <a:r>
              <a:rPr lang="en-US" altLang="en-US" sz="1600" dirty="0">
                <a:latin typeface="Arial" panose="020B0604020202020204" pitchFamily="34" charset="0"/>
                <a:cs typeface="Arial" panose="020B0604020202020204" pitchFamily="34" charset="0"/>
                <a:hlinkClick r:id="rId3"/>
              </a:rPr>
              <a:t>www.census.gov/prod/2010pubs/acsbr09-15.pdf</a:t>
            </a:r>
            <a:endParaRPr lang="en-US" altLang="en-US" sz="1600" dirty="0">
              <a:latin typeface="Arial" panose="020B0604020202020204" pitchFamily="34" charset="0"/>
              <a:cs typeface="Arial" panose="020B0604020202020204" pitchFamily="34" charset="0"/>
            </a:endParaRPr>
          </a:p>
          <a:p>
            <a:pPr>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U.S. Census Bureau (2010). </a:t>
            </a:r>
            <a:r>
              <a:rPr lang="en-US" altLang="en-US" sz="1600" i="1" dirty="0">
                <a:latin typeface="Arial" panose="020B0604020202020204" pitchFamily="34" charset="0"/>
                <a:cs typeface="Arial" panose="020B0604020202020204" pitchFamily="34" charset="0"/>
              </a:rPr>
              <a:t>Race and Hispanic Origin of the Foreign-Born Population in the United States: 2007</a:t>
            </a:r>
            <a:r>
              <a:rPr lang="en-US" altLang="en-US" sz="1600" dirty="0">
                <a:latin typeface="Arial" panose="020B0604020202020204" pitchFamily="34" charset="0"/>
                <a:cs typeface="Arial" panose="020B0604020202020204" pitchFamily="34" charset="0"/>
              </a:rPr>
              <a:t>. Washington, DC: U.S. Census Bureau. </a:t>
            </a:r>
            <a:r>
              <a:rPr lang="en-US" altLang="en-US" sz="1600" dirty="0">
                <a:latin typeface="Arial" panose="020B0604020202020204" pitchFamily="34" charset="0"/>
                <a:cs typeface="Arial" panose="020B0604020202020204" pitchFamily="34" charset="0"/>
                <a:hlinkClick r:id="rId4"/>
              </a:rPr>
              <a:t>www.census.gov/prod/2010pubs/acs-</a:t>
            </a:r>
            <a:r>
              <a:rPr lang="en-US" altLang="en-US" sz="1600" b="1" dirty="0">
                <a:latin typeface="Arial" panose="020B0604020202020204" pitchFamily="34" charset="0"/>
                <a:cs typeface="Arial" panose="020B0604020202020204" pitchFamily="34" charset="0"/>
                <a:hlinkClick r:id="rId4"/>
              </a:rPr>
              <a:t>11</a:t>
            </a:r>
            <a:r>
              <a:rPr lang="en-US" altLang="en-US" sz="1600" dirty="0">
                <a:latin typeface="Arial" panose="020B0604020202020204" pitchFamily="34" charset="0"/>
                <a:cs typeface="Arial" panose="020B0604020202020204" pitchFamily="34" charset="0"/>
                <a:hlinkClick r:id="rId4"/>
              </a:rPr>
              <a:t>.pdf</a:t>
            </a:r>
            <a:r>
              <a:rPr lang="en-US" altLang="en-US" sz="1600" dirty="0">
                <a:latin typeface="Arial" panose="020B0604020202020204" pitchFamily="34" charset="0"/>
                <a:cs typeface="Arial" panose="020B0604020202020204" pitchFamily="34" charset="0"/>
              </a:rPr>
              <a:t>   </a:t>
            </a:r>
          </a:p>
          <a:p>
            <a:pPr>
              <a:spcBef>
                <a:spcPts val="0"/>
              </a:spcBef>
              <a:buFont typeface="Arial" panose="020B0604020202020204" pitchFamily="34" charset="0"/>
              <a:buNone/>
            </a:pPr>
            <a:endParaRPr lang="en-US" altLang="en-US" sz="1600" i="1" dirty="0">
              <a:latin typeface="Arial" panose="020B0604020202020204" pitchFamily="34" charset="0"/>
              <a:cs typeface="Arial" panose="020B0604020202020204" pitchFamily="34" charset="0"/>
            </a:endParaRPr>
          </a:p>
          <a:p>
            <a:pPr>
              <a:spcBef>
                <a:spcPts val="0"/>
              </a:spcBef>
              <a:buFont typeface="Arial" panose="020B0604020202020204" pitchFamily="34" charset="0"/>
              <a:buNone/>
            </a:pPr>
            <a:r>
              <a:rPr lang="en-US" altLang="en-US" sz="1600" i="1" dirty="0">
                <a:latin typeface="Arial" panose="020B0604020202020204" pitchFamily="34" charset="0"/>
                <a:cs typeface="Arial" panose="020B0604020202020204" pitchFamily="34" charset="0"/>
              </a:rPr>
              <a:t>U.S. News &amp; World Report.  </a:t>
            </a:r>
            <a:r>
              <a:rPr lang="en-US" altLang="en-US" sz="1600" dirty="0">
                <a:latin typeface="Arial" panose="020B0604020202020204" pitchFamily="34" charset="0"/>
                <a:cs typeface="Arial" panose="020B0604020202020204" pitchFamily="34" charset="0"/>
              </a:rPr>
              <a:t>Best Social Service Jobs.  Retrieved from </a:t>
            </a:r>
            <a:r>
              <a:rPr lang="en-US" altLang="en-US" sz="1600" i="1" dirty="0">
                <a:latin typeface="Arial" panose="020B0604020202020204" pitchFamily="34" charset="0"/>
                <a:cs typeface="Arial" panose="020B0604020202020204" pitchFamily="34" charset="0"/>
              </a:rPr>
              <a:t> </a:t>
            </a:r>
            <a:r>
              <a:rPr lang="en-US" altLang="en-US" sz="1600" dirty="0">
                <a:solidFill>
                  <a:srgbClr val="DB5316"/>
                </a:solidFill>
                <a:latin typeface="Arial" panose="020B0604020202020204" pitchFamily="34" charset="0"/>
                <a:cs typeface="Arial" panose="020B0604020202020204" pitchFamily="34" charset="0"/>
              </a:rPr>
              <a:t>http://money.usnews.com/careers/best-jobs/school-psychologist</a:t>
            </a:r>
            <a:endParaRPr lang="en-US" altLang="en-US" sz="1600" dirty="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7FDC2EDC-E608-4C36-942C-53C70367C0BB}" type="slidenum">
              <a:rPr lang="en-US" altLang="en-US" sz="1400">
                <a:solidFill>
                  <a:srgbClr val="00386A"/>
                </a:solidFill>
              </a:rPr>
              <a:pPr>
                <a:lnSpc>
                  <a:spcPct val="100000"/>
                </a:lnSpc>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B6D5C98B-75DF-4E6F-A6FC-6BBD859EDEB0}" type="slidenum">
              <a:rPr lang="en-US" altLang="en-US" sz="1200">
                <a:solidFill>
                  <a:srgbClr val="FFFFFF"/>
                </a:solidFill>
              </a:rPr>
              <a:pPr>
                <a:lnSpc>
                  <a:spcPct val="100000"/>
                </a:lnSpc>
                <a:spcBef>
                  <a:spcPct val="0"/>
                </a:spcBef>
                <a:buFontTx/>
                <a:buNone/>
              </a:pPr>
              <a:t>29</a:t>
            </a:fld>
            <a:endParaRPr lang="en-US" altLang="en-US" sz="12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281331">
            <a:off x="-4326141" y="1302464"/>
            <a:ext cx="12026207" cy="7516380"/>
          </a:xfrm>
          <a:prstGeom prst="rect">
            <a:avLst/>
          </a:prstGeom>
        </p:spPr>
      </p:pic>
      <p:sp>
        <p:nvSpPr>
          <p:cNvPr id="18434" name="Title 1"/>
          <p:cNvSpPr>
            <a:spLocks noGrp="1"/>
          </p:cNvSpPr>
          <p:nvPr>
            <p:ph type="title"/>
          </p:nvPr>
        </p:nvSpPr>
        <p:spPr>
          <a:xfrm>
            <a:off x="533400" y="190499"/>
            <a:ext cx="8229600" cy="1143000"/>
          </a:xfrm>
        </p:spPr>
        <p:txBody>
          <a:bodyPr/>
          <a:lstStyle/>
          <a:p>
            <a:pPr algn="ctr"/>
            <a:r>
              <a:rPr lang="en-US" altLang="en-US" sz="2800" dirty="0">
                <a:latin typeface="Arial" panose="020B0604020202020204" pitchFamily="34" charset="0"/>
                <a:cs typeface="Arial" panose="020B0604020202020204" pitchFamily="34" charset="0"/>
              </a:rPr>
              <a:t>WHAT ARE YOU LOOKING FOR IN A JOB? </a:t>
            </a:r>
          </a:p>
        </p:txBody>
      </p:sp>
      <p:sp>
        <p:nvSpPr>
          <p:cNvPr id="18435" name="Content Placeholder 2"/>
          <p:cNvSpPr>
            <a:spLocks noGrp="1"/>
          </p:cNvSpPr>
          <p:nvPr>
            <p:ph idx="1"/>
          </p:nvPr>
        </p:nvSpPr>
        <p:spPr>
          <a:xfrm>
            <a:off x="2438400" y="1524000"/>
            <a:ext cx="4724400" cy="5562600"/>
          </a:xfrm>
        </p:spPr>
        <p:txBody>
          <a:bodyPr>
            <a:normAutofit/>
          </a:bodyPr>
          <a:lstStyle/>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Lots of </a:t>
            </a: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job openings?</a:t>
            </a:r>
          </a:p>
          <a:p>
            <a:pPr marL="0" indent="0" algn="ctr">
              <a:lnSpc>
                <a:spcPct val="100000"/>
              </a:lnSpc>
              <a:spcBef>
                <a:spcPts val="0"/>
              </a:spcBef>
              <a:buNone/>
            </a:pPr>
            <a:endParaRPr lang="en-US" altLang="en-US" sz="2800" b="1" dirty="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Diverse roles and responsibilities?</a:t>
            </a:r>
          </a:p>
          <a:p>
            <a:pPr marL="0" indent="0" algn="ctr">
              <a:lnSpc>
                <a:spcPct val="100000"/>
              </a:lnSpc>
              <a:spcBef>
                <a:spcPts val="0"/>
              </a:spcBef>
              <a:buNone/>
            </a:pPr>
            <a:endParaRPr lang="en-US" altLang="en-US" sz="2800" b="1" dirty="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Good salary </a:t>
            </a: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and benefits?</a:t>
            </a:r>
          </a:p>
          <a:p>
            <a:pPr marL="0" indent="0" algn="ctr">
              <a:lnSpc>
                <a:spcPct val="100000"/>
              </a:lnSpc>
              <a:spcBef>
                <a:spcPts val="0"/>
              </a:spcBef>
              <a:buNone/>
            </a:pPr>
            <a:endParaRPr lang="en-US" altLang="en-US" sz="2800" b="1" dirty="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Job flexibility </a:t>
            </a: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  and stability?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Autofit/>
          </a:bodyPr>
          <a:lstStyle/>
          <a:p>
            <a:pPr algn="ctr">
              <a:defRPr/>
            </a:pPr>
            <a:r>
              <a:rPr lang="en-US" sz="4000" b="1" dirty="0"/>
              <a:t>SCHOOL PSYCHOLOGY MIGHT BE THE CAREER FOR YOU!</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143000"/>
            <a:ext cx="8229600" cy="838200"/>
          </a:xfrm>
        </p:spPr>
        <p:txBody>
          <a:bodyPr/>
          <a:lstStyle/>
          <a:p>
            <a:pPr algn="ctr"/>
            <a:r>
              <a:rPr lang="en-US" altLang="en-US" b="1" dirty="0">
                <a:latin typeface="Arial" panose="020B0604020202020204" pitchFamily="34" charset="0"/>
                <a:cs typeface="Arial" panose="020B0604020202020204" pitchFamily="34" charset="0"/>
              </a:rPr>
              <a:t>MY STORY</a:t>
            </a:r>
          </a:p>
        </p:txBody>
      </p:sp>
      <p:sp>
        <p:nvSpPr>
          <p:cNvPr id="22531" name="Content Placeholder 2"/>
          <p:cNvSpPr>
            <a:spLocks noGrp="1"/>
          </p:cNvSpPr>
          <p:nvPr>
            <p:ph idx="1"/>
          </p:nvPr>
        </p:nvSpPr>
        <p:spPr>
          <a:xfrm>
            <a:off x="228600" y="2286000"/>
            <a:ext cx="8610600" cy="4114800"/>
          </a:xfrm>
        </p:spPr>
        <p:txBody>
          <a:bodyPr/>
          <a:lstStyle/>
          <a:p>
            <a:pPr>
              <a:lnSpc>
                <a:spcPct val="100000"/>
              </a:lnSpc>
              <a:spcBef>
                <a:spcPts val="0"/>
              </a:spcBef>
            </a:pPr>
            <a:r>
              <a:rPr lang="en-US" altLang="en-US" dirty="0">
                <a:solidFill>
                  <a:srgbClr val="FF0000"/>
                </a:solidFill>
                <a:latin typeface="Arial" panose="020B0604020202020204" pitchFamily="34" charset="0"/>
                <a:cs typeface="Arial" panose="020B0604020202020204" pitchFamily="34" charset="0"/>
              </a:rPr>
              <a:t>I became a school psychologist because…</a:t>
            </a:r>
          </a:p>
          <a:p>
            <a:pPr>
              <a:lnSpc>
                <a:spcPct val="100000"/>
              </a:lnSpc>
              <a:spcBef>
                <a:spcPts val="0"/>
              </a:spcBef>
            </a:pPr>
            <a:endParaRPr lang="en-US" altLang="en-US"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en-US" altLang="en-US" dirty="0">
                <a:solidFill>
                  <a:srgbClr val="FF0000"/>
                </a:solidFill>
                <a:latin typeface="Arial" panose="020B0604020202020204" pitchFamily="34" charset="0"/>
                <a:cs typeface="Arial" panose="020B0604020202020204" pitchFamily="34" charset="0"/>
              </a:rPr>
              <a:t>The thing I love most about being a school psychologist is…</a:t>
            </a:r>
          </a:p>
          <a:p>
            <a:pPr>
              <a:lnSpc>
                <a:spcPct val="100000"/>
              </a:lnSpc>
              <a:spcBef>
                <a:spcPts val="0"/>
              </a:spcBef>
            </a:pPr>
            <a:endParaRPr lang="en-US" altLang="en-US"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en-US" altLang="en-US" dirty="0">
                <a:solidFill>
                  <a:srgbClr val="FF0000"/>
                </a:solidFill>
                <a:latin typeface="Arial" panose="020B0604020202020204" pitchFamily="34" charset="0"/>
                <a:cs typeface="Arial" panose="020B0604020202020204" pitchFamily="34" charset="0"/>
              </a:rPr>
              <a:t>The most challenging aspect of being a school psychologist is…</a:t>
            </a:r>
          </a:p>
        </p:txBody>
      </p:sp>
    </p:spTree>
    <p:extLst>
      <p:ext uri="{BB962C8B-B14F-4D97-AF65-F5344CB8AC3E}">
        <p14:creationId xmlns:p14="http://schemas.microsoft.com/office/powerpoint/2010/main" val="277272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3075"/>
            <a:ext cx="8229600" cy="517525"/>
          </a:xfrm>
        </p:spPr>
        <p:txBody>
          <a:bodyPr/>
          <a:lstStyle/>
          <a:p>
            <a:pPr algn="ctr"/>
            <a:r>
              <a:rPr lang="en-US" altLang="en-US" sz="3200" dirty="0">
                <a:latin typeface="Arial" panose="020B0604020202020204" pitchFamily="34" charset="0"/>
                <a:cs typeface="Arial" panose="020B0604020202020204" pitchFamily="34" charset="0"/>
              </a:rPr>
              <a:t>WHO ARE SCHOOL PSYCHOLOGISTS?</a:t>
            </a:r>
          </a:p>
        </p:txBody>
      </p:sp>
      <p:sp>
        <p:nvSpPr>
          <p:cNvPr id="3" name="Content Placeholder 2"/>
          <p:cNvSpPr>
            <a:spLocks noGrp="1"/>
          </p:cNvSpPr>
          <p:nvPr>
            <p:ph idx="1"/>
          </p:nvPr>
        </p:nvSpPr>
        <p:spPr>
          <a:xfrm>
            <a:off x="685800" y="1447800"/>
            <a:ext cx="8077200" cy="4572000"/>
          </a:xfrm>
        </p:spPr>
        <p:txBody>
          <a:bodyPr>
            <a:normAutofit/>
          </a:bodyPr>
          <a:lstStyle/>
          <a:p>
            <a:pPr>
              <a:spcBef>
                <a:spcPts val="0"/>
              </a:spcBef>
              <a:buFont typeface="Arial" charset="0"/>
              <a:buChar char="•"/>
              <a:defRPr/>
            </a:pPr>
            <a:r>
              <a:rPr lang="en-US" sz="2400" dirty="0"/>
              <a:t>Highly-qualified professionals with a graduate degree</a:t>
            </a:r>
          </a:p>
          <a:p>
            <a:pPr marL="0" indent="0">
              <a:spcBef>
                <a:spcPts val="0"/>
              </a:spcBef>
              <a:buNone/>
              <a:defRPr/>
            </a:pPr>
            <a:endParaRPr lang="en-US" sz="2400" dirty="0"/>
          </a:p>
          <a:p>
            <a:pPr>
              <a:spcBef>
                <a:spcPts val="0"/>
              </a:spcBef>
              <a:buFont typeface="Arial" charset="0"/>
              <a:buChar char="•"/>
              <a:defRPr/>
            </a:pPr>
            <a:r>
              <a:rPr lang="en-US" sz="2400" dirty="0"/>
              <a:t>Work in schools and related settings</a:t>
            </a:r>
          </a:p>
          <a:p>
            <a:pPr>
              <a:spcBef>
                <a:spcPts val="0"/>
              </a:spcBef>
              <a:buFont typeface="Arial" charset="0"/>
              <a:buChar char="•"/>
              <a:defRPr/>
            </a:pPr>
            <a:endParaRPr lang="en-US" sz="2400" dirty="0"/>
          </a:p>
          <a:p>
            <a:pPr>
              <a:spcBef>
                <a:spcPts val="0"/>
              </a:spcBef>
              <a:buFont typeface="Arial" charset="0"/>
              <a:buChar char="•"/>
              <a:defRPr/>
            </a:pPr>
            <a:r>
              <a:rPr lang="en-US" sz="2400" dirty="0"/>
              <a:t>Provide comprehensive psychological and educational services to diverse students </a:t>
            </a:r>
          </a:p>
          <a:p>
            <a:pPr>
              <a:spcBef>
                <a:spcPts val="0"/>
              </a:spcBef>
              <a:buFont typeface="Arial" charset="0"/>
              <a:buChar char="•"/>
              <a:defRPr/>
            </a:pPr>
            <a:endParaRPr lang="en-US" sz="2400" dirty="0"/>
          </a:p>
          <a:p>
            <a:pPr>
              <a:spcBef>
                <a:spcPts val="0"/>
              </a:spcBef>
              <a:buFont typeface="Arial" charset="0"/>
              <a:buChar char="•"/>
              <a:defRPr/>
            </a:pPr>
            <a:r>
              <a:rPr lang="en-US" sz="2400" dirty="0"/>
              <a:t>Promote children’s learning, positive behavior, and development</a:t>
            </a:r>
          </a:p>
          <a:p>
            <a:pPr>
              <a:spcBef>
                <a:spcPts val="0"/>
              </a:spcBef>
              <a:buFont typeface="Arial" charset="0"/>
              <a:buChar char="•"/>
              <a:defRPr/>
            </a:pPr>
            <a:endParaRPr lang="en-US" sz="2400" dirty="0"/>
          </a:p>
          <a:p>
            <a:pPr>
              <a:spcBef>
                <a:spcPts val="0"/>
              </a:spcBef>
              <a:buFont typeface="Arial" charset="0"/>
              <a:buChar char="•"/>
              <a:defRPr/>
            </a:pPr>
            <a:r>
              <a:rPr lang="en-US" sz="2400" dirty="0"/>
              <a:t>Support students’ social, emotional, and mental health</a:t>
            </a:r>
          </a:p>
        </p:txBody>
      </p:sp>
    </p:spTree>
    <p:extLst>
      <p:ext uri="{BB962C8B-B14F-4D97-AF65-F5344CB8AC3E}">
        <p14:creationId xmlns:p14="http://schemas.microsoft.com/office/powerpoint/2010/main" val="359564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2468"/>
            <a:ext cx="8839200" cy="1143000"/>
          </a:xfrm>
        </p:spPr>
        <p:txBody>
          <a:bodyPr/>
          <a:lstStyle/>
          <a:p>
            <a:pPr algn="ctr"/>
            <a:r>
              <a:rPr lang="en-US" sz="3200" dirty="0">
                <a:solidFill>
                  <a:srgbClr val="00386A"/>
                </a:solidFill>
              </a:rPr>
              <a:t>WHAT DO SCHOOL PSYCHOLOGISTS DO? </a:t>
            </a:r>
          </a:p>
        </p:txBody>
      </p:sp>
      <p:sp>
        <p:nvSpPr>
          <p:cNvPr id="3" name="Content Placeholder 2"/>
          <p:cNvSpPr>
            <a:spLocks noGrp="1"/>
          </p:cNvSpPr>
          <p:nvPr>
            <p:ph idx="1"/>
          </p:nvPr>
        </p:nvSpPr>
        <p:spPr>
          <a:xfrm>
            <a:off x="609600" y="1676400"/>
            <a:ext cx="7848600" cy="5181600"/>
          </a:xfrm>
        </p:spPr>
        <p:txBody>
          <a:bodyPr>
            <a:normAutofit/>
          </a:bodyPr>
          <a:lstStyle/>
          <a:p>
            <a:pPr>
              <a:spcBef>
                <a:spcPts val="0"/>
              </a:spcBef>
              <a:buFont typeface="Arial" charset="0"/>
              <a:buChar char="•"/>
              <a:defRPr/>
            </a:pPr>
            <a:r>
              <a:rPr lang="en-US" sz="2800" dirty="0"/>
              <a:t>Conduct assessments, counseling, and other mental health and academic services </a:t>
            </a:r>
          </a:p>
          <a:p>
            <a:pPr>
              <a:spcBef>
                <a:spcPts val="0"/>
              </a:spcBef>
              <a:buFont typeface="Arial" charset="0"/>
              <a:buChar char="•"/>
              <a:defRPr/>
            </a:pPr>
            <a:endParaRPr lang="en-US" sz="2800" dirty="0"/>
          </a:p>
          <a:p>
            <a:pPr>
              <a:spcBef>
                <a:spcPts val="0"/>
              </a:spcBef>
              <a:buFont typeface="Arial" charset="0"/>
              <a:buChar char="•"/>
              <a:defRPr/>
            </a:pPr>
            <a:r>
              <a:rPr lang="en-US" sz="2800" dirty="0"/>
              <a:t>Work with children individually and in groups</a:t>
            </a:r>
          </a:p>
          <a:p>
            <a:pPr>
              <a:spcBef>
                <a:spcPts val="0"/>
              </a:spcBef>
              <a:buFont typeface="Arial" charset="0"/>
              <a:buChar char="•"/>
              <a:defRPr/>
            </a:pPr>
            <a:endParaRPr lang="en-US" sz="2800" dirty="0"/>
          </a:p>
          <a:p>
            <a:pPr>
              <a:spcBef>
                <a:spcPts val="0"/>
              </a:spcBef>
              <a:buFont typeface="Arial" charset="0"/>
              <a:buChar char="•"/>
              <a:defRPr/>
            </a:pPr>
            <a:r>
              <a:rPr lang="en-US" sz="2800" dirty="0"/>
              <a:t>Collaborate with parents, teachers, and administrators</a:t>
            </a:r>
          </a:p>
          <a:p>
            <a:pPr>
              <a:spcBef>
                <a:spcPts val="0"/>
              </a:spcBef>
              <a:buFont typeface="Arial" charset="0"/>
              <a:buChar char="•"/>
              <a:defRPr/>
            </a:pPr>
            <a:endParaRPr lang="en-US" sz="2800" dirty="0"/>
          </a:p>
          <a:p>
            <a:pPr>
              <a:spcBef>
                <a:spcPts val="0"/>
              </a:spcBef>
              <a:buFont typeface="Arial" charset="0"/>
              <a:buChar char="•"/>
              <a:defRPr/>
            </a:pPr>
            <a:r>
              <a:rPr lang="en-US" sz="2800" dirty="0"/>
              <a:t>Help schools, families, and communities provide successful outcomes for children</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7</a:t>
            </a:fld>
            <a:endParaRPr lang="en-US" altLang="en-US"/>
          </a:p>
        </p:txBody>
      </p:sp>
    </p:spTree>
    <p:extLst>
      <p:ext uri="{BB962C8B-B14F-4D97-AF65-F5344CB8AC3E}">
        <p14:creationId xmlns:p14="http://schemas.microsoft.com/office/powerpoint/2010/main" val="129790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800" dirty="0">
                <a:solidFill>
                  <a:srgbClr val="00386A"/>
                </a:solidFill>
              </a:rPr>
              <a:t>WHAT DO SCHOOL PSYCHOLOGISTS DO? </a:t>
            </a:r>
            <a:endParaRPr lang="en-US" altLang="en-US" sz="2800" dirty="0">
              <a:solidFill>
                <a:srgbClr val="00386A"/>
              </a:solidFill>
              <a:cs typeface="Arial" panose="020B0604020202020204" pitchFamily="34" charset="0"/>
            </a:endParaRPr>
          </a:p>
        </p:txBody>
      </p:sp>
      <p:sp>
        <p:nvSpPr>
          <p:cNvPr id="23555" name="Rectangle 3"/>
          <p:cNvSpPr>
            <a:spLocks noGrp="1" noChangeArrowheads="1"/>
          </p:cNvSpPr>
          <p:nvPr>
            <p:ph sz="half" idx="1"/>
          </p:nvPr>
        </p:nvSpPr>
        <p:spPr/>
        <p:txBody>
          <a:bodyPr>
            <a:noAutofit/>
          </a:bodyPr>
          <a:lstStyle/>
          <a:p>
            <a:pPr>
              <a:lnSpc>
                <a:spcPct val="110000"/>
              </a:lnSpc>
              <a:spcBef>
                <a:spcPts val="0"/>
              </a:spcBef>
            </a:pPr>
            <a:r>
              <a:rPr lang="en-US" altLang="en-US" sz="2000" dirty="0">
                <a:cs typeface="Arial" panose="020B0604020202020204" pitchFamily="34" charset="0"/>
              </a:rPr>
              <a:t>Help ALL students, parents, and teachers</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Learning difficulties</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Behavior and attention concerns </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Problems with peers (isolation, bullying)</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Depression and other mental health issues</a:t>
            </a:r>
          </a:p>
        </p:txBody>
      </p:sp>
      <p:sp>
        <p:nvSpPr>
          <p:cNvPr id="4" name="Content Placeholder 3"/>
          <p:cNvSpPr>
            <a:spLocks noGrp="1"/>
          </p:cNvSpPr>
          <p:nvPr>
            <p:ph sz="half" idx="2"/>
          </p:nvPr>
        </p:nvSpPr>
        <p:spPr/>
        <p:txBody>
          <a:bodyPr/>
          <a:lstStyle/>
          <a:p>
            <a:pPr>
              <a:lnSpc>
                <a:spcPct val="110000"/>
              </a:lnSpc>
              <a:spcBef>
                <a:spcPts val="0"/>
              </a:spcBef>
            </a:pPr>
            <a:r>
              <a:rPr lang="en-US" altLang="en-US" sz="2000" dirty="0">
                <a:cs typeface="Arial" panose="020B0604020202020204" pitchFamily="34" charset="0"/>
              </a:rPr>
              <a:t>Coping with crisis &amp; trauma (natural disasters, war, school violence, abuse, rape)</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Poverty, violence, homelessness, foster youth, loss, grief</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Family issues (divorce, death, substance abuse, military deployment)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11125200" cy="6891350"/>
          </a:xfrm>
          <a:prstGeom prst="rect">
            <a:avLst/>
          </a:prstGeom>
        </p:spPr>
      </p:pic>
      <p:sp>
        <p:nvSpPr>
          <p:cNvPr id="2" name="Title 1"/>
          <p:cNvSpPr>
            <a:spLocks noGrp="1"/>
          </p:cNvSpPr>
          <p:nvPr>
            <p:ph type="title"/>
          </p:nvPr>
        </p:nvSpPr>
        <p:spPr>
          <a:xfrm>
            <a:off x="-381000" y="0"/>
            <a:ext cx="11125199" cy="1143000"/>
          </a:xfrm>
        </p:spPr>
        <p:txBody>
          <a:bodyPr/>
          <a:lstStyle/>
          <a:p>
            <a:pPr algn="ctr"/>
            <a:r>
              <a:rPr lang="en-US" sz="2400" dirty="0"/>
              <a:t>MOST SCHOOL PSYCHOLOGISTS WORK IN K-12 PUBLIC SCHOOLS</a:t>
            </a:r>
          </a:p>
        </p:txBody>
      </p:sp>
      <p:sp>
        <p:nvSpPr>
          <p:cNvPr id="4" name="Slide Number Placeholder 3"/>
          <p:cNvSpPr>
            <a:spLocks noGrp="1"/>
          </p:cNvSpPr>
          <p:nvPr>
            <p:ph type="sldNum" sz="quarter" idx="10"/>
          </p:nvPr>
        </p:nvSpPr>
        <p:spPr/>
        <p:txBody>
          <a:bodyPr/>
          <a:lstStyle/>
          <a:p>
            <a:fld id="{FC4FDAD1-B040-4CC1-AD7A-56E7F2113117}" type="slidenum">
              <a:rPr lang="en-US" altLang="en-US" smtClean="0"/>
              <a:pPr/>
              <a:t>9</a:t>
            </a:fld>
            <a:endParaRPr lang="en-US" altLang="en-US">
              <a:solidFill>
                <a:schemeClr val="tx1"/>
              </a:solidFill>
            </a:endParaRPr>
          </a:p>
        </p:txBody>
      </p:sp>
    </p:spTree>
    <p:extLst>
      <p:ext uri="{BB962C8B-B14F-4D97-AF65-F5344CB8AC3E}">
        <p14:creationId xmlns:p14="http://schemas.microsoft.com/office/powerpoint/2010/main" val="2999588861"/>
      </p:ext>
    </p:extLst>
  </p:cSld>
  <p:clrMapOvr>
    <a:masterClrMapping/>
  </p:clrMapOvr>
</p:sld>
</file>

<file path=ppt/theme/theme1.xml><?xml version="1.0" encoding="utf-8"?>
<a:theme xmlns:a="http://schemas.openxmlformats.org/drawingml/2006/main" name="2014-NASP-Template1">
  <a:themeElements>
    <a:clrScheme name="NASP Main Style 1">
      <a:dk1>
        <a:sysClr val="windowText" lastClr="000000"/>
      </a:dk1>
      <a:lt1>
        <a:sysClr val="window" lastClr="FFFFFF"/>
      </a:lt1>
      <a:dk2>
        <a:srgbClr val="005695"/>
      </a:dk2>
      <a:lt2>
        <a:srgbClr val="EEECE1"/>
      </a:lt2>
      <a:accent1>
        <a:srgbClr val="005695"/>
      </a:accent1>
      <a:accent2>
        <a:srgbClr val="8EAACA"/>
      </a:accent2>
      <a:accent3>
        <a:srgbClr val="B2BB1E"/>
      </a:accent3>
      <a:accent4>
        <a:srgbClr val="8C8D8E"/>
      </a:accent4>
      <a:accent5>
        <a:srgbClr val="000000"/>
      </a:accent5>
      <a:accent6>
        <a:srgbClr val="CF7603"/>
      </a:accent6>
      <a:hlink>
        <a:srgbClr val="00857E"/>
      </a:hlink>
      <a:folHlink>
        <a:srgbClr val="1064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105859</TotalTime>
  <Words>2335</Words>
  <Application>Microsoft Office PowerPoint</Application>
  <PresentationFormat>On-screen Show (4:3)</PresentationFormat>
  <Paragraphs>307</Paragraphs>
  <Slides>29</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ＭＳ Ｐゴシック</vt:lpstr>
      <vt:lpstr>Arial</vt:lpstr>
      <vt:lpstr>Calibri</vt:lpstr>
      <vt:lpstr>Times</vt:lpstr>
      <vt:lpstr>Trebuchet MS</vt:lpstr>
      <vt:lpstr>Trebuchet MS Bold</vt:lpstr>
      <vt:lpstr>Wingdings</vt:lpstr>
      <vt:lpstr>2014-NASP-Template1</vt:lpstr>
      <vt:lpstr>Custom Design</vt:lpstr>
      <vt:lpstr>PowerPoint Presentation</vt:lpstr>
      <vt:lpstr>WHAT DO YOU WANT FOR YOUR CAREER?</vt:lpstr>
      <vt:lpstr>WHAT ARE YOU LOOKING FOR IN A JOB? </vt:lpstr>
      <vt:lpstr>SCHOOL PSYCHOLOGY MIGHT BE THE CAREER FOR YOU!</vt:lpstr>
      <vt:lpstr>MY STORY</vt:lpstr>
      <vt:lpstr>WHO ARE SCHOOL PSYCHOLOGISTS?</vt:lpstr>
      <vt:lpstr>WHAT DO SCHOOL PSYCHOLOGISTS DO? </vt:lpstr>
      <vt:lpstr>WHAT DO SCHOOL PSYCHOLOGISTS DO? </vt:lpstr>
      <vt:lpstr>MOST SCHOOL PSYCHOLOGISTS WORK IN K-12 PUBLIC SCHOOLS</vt:lpstr>
      <vt:lpstr>WHERE DO SCHOOL PSYCHOLOGISTS WORK? </vt:lpstr>
      <vt:lpstr>WHO ARE TODAY’S SCHOOL PSYCHOLOGISTS?  Gender </vt:lpstr>
      <vt:lpstr>WHO ARE TODAY’S SCHOOL PSYCHOLOGISTS?  Racial/Ethnic Characteristics</vt:lpstr>
      <vt:lpstr>UNITED STATES DEMOGRAPHICS  Racial/Ethnic Characteristics www.census.gov </vt:lpstr>
      <vt:lpstr>WHO ARE TODAY’S SCHOOL PSYCHOLOGISTS?  Linguistic Diversity</vt:lpstr>
      <vt:lpstr>UNITED STATES DEMOGRAPHICS  Linguistic Diversity – Ages 5 and older Those speaking a language other than English</vt:lpstr>
      <vt:lpstr>CALLING ALL POTENTIAL SCHOOL PSYCHOLOGISTS, BUT ESPECIALLY…</vt:lpstr>
      <vt:lpstr>AVERAGE SALARY BY REGION</vt:lpstr>
      <vt:lpstr>HOW TO BECOME A SCHOOL PSYCHOLOGIST</vt:lpstr>
      <vt:lpstr>PowerPoint Presentation</vt:lpstr>
      <vt:lpstr>PowerPoint Presentation</vt:lpstr>
      <vt:lpstr>PowerPoint Presentation</vt:lpstr>
      <vt:lpstr>PowerPoint Presentation</vt:lpstr>
      <vt:lpstr>GETTING A JOB</vt:lpstr>
      <vt:lpstr>JOB OUTLOOK?</vt:lpstr>
      <vt:lpstr>A GREAT CAREER CHOICE!</vt:lpstr>
      <vt:lpstr>QUESTIONS?</vt:lpstr>
      <vt:lpstr>UNDERGRADUATE DATA</vt:lpstr>
      <vt:lpstr>REFERENCES and RESOURCES</vt:lpstr>
      <vt:lpstr>PowerPoint Presentation</vt:lpstr>
    </vt:vector>
  </TitlesOfParts>
  <Company>Sue Hough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Hough</dc:creator>
  <cp:lastModifiedBy>Charles Barrett</cp:lastModifiedBy>
  <cp:revision>989</cp:revision>
  <cp:lastPrinted>2016-04-29T18:24:08Z</cp:lastPrinted>
  <dcterms:created xsi:type="dcterms:W3CDTF">2012-02-08T19:04:42Z</dcterms:created>
  <dcterms:modified xsi:type="dcterms:W3CDTF">2018-08-29T17:19:59Z</dcterms:modified>
</cp:coreProperties>
</file>